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1"/>
  </p:sldMasterIdLst>
  <p:notesMasterIdLst>
    <p:notesMasterId r:id="rId11"/>
  </p:notesMasterIdLst>
  <p:sldIdLst>
    <p:sldId id="327" r:id="rId2"/>
    <p:sldId id="359" r:id="rId3"/>
    <p:sldId id="328" r:id="rId4"/>
    <p:sldId id="365" r:id="rId5"/>
    <p:sldId id="363" r:id="rId6"/>
    <p:sldId id="366" r:id="rId7"/>
    <p:sldId id="358" r:id="rId8"/>
    <p:sldId id="364" r:id="rId9"/>
    <p:sldId id="34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16" autoAdjust="0"/>
  </p:normalViewPr>
  <p:slideViewPr>
    <p:cSldViewPr>
      <p:cViewPr varScale="1">
        <p:scale>
          <a:sx n="69" d="100"/>
          <a:sy n="69" d="100"/>
        </p:scale>
        <p:origin x="1356" y="60"/>
      </p:cViewPr>
      <p:guideLst>
        <p:guide orient="horz" pos="2160"/>
        <p:guide pos="2880"/>
      </p:guideLst>
    </p:cSldViewPr>
  </p:slideViewPr>
  <p:notesTextViewPr>
    <p:cViewPr>
      <p:scale>
        <a:sx n="66" d="100"/>
        <a:sy n="66" d="100"/>
      </p:scale>
      <p:origin x="0" y="0"/>
    </p:cViewPr>
  </p:notesTextViewPr>
  <p:sorterViewPr>
    <p:cViewPr varScale="1">
      <p:scale>
        <a:sx n="1" d="1"/>
        <a:sy n="1" d="1"/>
      </p:scale>
      <p:origin x="0" y="18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CB9383-2AE8-4FD7-A33F-3B7CF040E5A3}" type="datetimeFigureOut">
              <a:rPr lang="en-US"/>
              <a:pPr>
                <a:defRPr/>
              </a:pPr>
              <a:t>9/25/2017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C1A3440-C8D4-4118-BABD-60955B522C6B}" type="slidenum">
              <a:rPr lang="en-US" altLang="en-US"/>
              <a:pPr/>
              <a:t>‹#›</a:t>
            </a:fld>
            <a:endParaRPr lang="en-US" altLang="en-US"/>
          </a:p>
        </p:txBody>
      </p:sp>
    </p:spTree>
    <p:extLst>
      <p:ext uri="{BB962C8B-B14F-4D97-AF65-F5344CB8AC3E}">
        <p14:creationId xmlns:p14="http://schemas.microsoft.com/office/powerpoint/2010/main" val="1293312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1A3440-C8D4-4118-BABD-60955B522C6B}" type="slidenum">
              <a:rPr lang="en-US" altLang="en-US" smtClean="0"/>
              <a:pPr/>
              <a:t>1</a:t>
            </a:fld>
            <a:endParaRPr lang="en-US" altLang="en-US"/>
          </a:p>
        </p:txBody>
      </p:sp>
    </p:spTree>
    <p:extLst>
      <p:ext uri="{BB962C8B-B14F-4D97-AF65-F5344CB8AC3E}">
        <p14:creationId xmlns:p14="http://schemas.microsoft.com/office/powerpoint/2010/main" val="262114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A3440-C8D4-4118-BABD-60955B522C6B}" type="slidenum">
              <a:rPr lang="en-US" altLang="en-US" smtClean="0"/>
              <a:pPr/>
              <a:t>3</a:t>
            </a:fld>
            <a:endParaRPr lang="en-US" altLang="en-US"/>
          </a:p>
        </p:txBody>
      </p:sp>
    </p:spTree>
    <p:extLst>
      <p:ext uri="{BB962C8B-B14F-4D97-AF65-F5344CB8AC3E}">
        <p14:creationId xmlns:p14="http://schemas.microsoft.com/office/powerpoint/2010/main" val="1963039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A3440-C8D4-4118-BABD-60955B522C6B}" type="slidenum">
              <a:rPr lang="en-US" altLang="en-US" smtClean="0"/>
              <a:pPr/>
              <a:t>8</a:t>
            </a:fld>
            <a:endParaRPr lang="en-US" altLang="en-US"/>
          </a:p>
        </p:txBody>
      </p:sp>
    </p:spTree>
    <p:extLst>
      <p:ext uri="{BB962C8B-B14F-4D97-AF65-F5344CB8AC3E}">
        <p14:creationId xmlns:p14="http://schemas.microsoft.com/office/powerpoint/2010/main" val="200088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E183EB07-DE87-4880-9A80-157BC72C192A}" type="datetime1">
              <a:rPr lang="en-US" smtClean="0"/>
              <a:t>9/25/2017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ADE068C-ABA0-4B91-AE9E-1CC8B3EA0E0E}" type="slidenum">
              <a:rPr lang="en-US" altLang="en-US" smtClean="0"/>
              <a:pPr/>
              <a:t>‹#›</a:t>
            </a:fld>
            <a:endParaRPr lang="en-US" altLang="en-US"/>
          </a:p>
        </p:txBody>
      </p:sp>
    </p:spTree>
    <p:extLst>
      <p:ext uri="{BB962C8B-B14F-4D97-AF65-F5344CB8AC3E}">
        <p14:creationId xmlns:p14="http://schemas.microsoft.com/office/powerpoint/2010/main" val="2710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F9E8E5E3-E1F9-4094-B4A3-24558DD619A6}" type="datetime1">
              <a:rPr lang="en-US" smtClean="0"/>
              <a:t>9/25/2017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BBEE80-21E6-435E-B63E-A52AEF82E5F2}" type="slidenum">
              <a:rPr lang="en-US" altLang="en-US" smtClean="0"/>
              <a:pPr/>
              <a:t>‹#›</a:t>
            </a:fld>
            <a:endParaRPr lang="en-US" altLang="en-US"/>
          </a:p>
        </p:txBody>
      </p:sp>
    </p:spTree>
    <p:extLst>
      <p:ext uri="{BB962C8B-B14F-4D97-AF65-F5344CB8AC3E}">
        <p14:creationId xmlns:p14="http://schemas.microsoft.com/office/powerpoint/2010/main" val="381711290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F9E8E5E3-E1F9-4094-B4A3-24558DD619A6}" type="datetime1">
              <a:rPr lang="en-US" smtClean="0"/>
              <a:t>9/25/2017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BBEE80-21E6-435E-B63E-A52AEF82E5F2}"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303835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F9E8E5E3-E1F9-4094-B4A3-24558DD619A6}" type="datetime1">
              <a:rPr lang="en-US" smtClean="0"/>
              <a:t>9/25/2017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BBEE80-21E6-435E-B63E-A52AEF82E5F2}" type="slidenum">
              <a:rPr lang="en-US" altLang="en-US" smtClean="0"/>
              <a:pPr/>
              <a:t>‹#›</a:t>
            </a:fld>
            <a:endParaRPr lang="en-US" altLang="en-US"/>
          </a:p>
        </p:txBody>
      </p:sp>
    </p:spTree>
    <p:extLst>
      <p:ext uri="{BB962C8B-B14F-4D97-AF65-F5344CB8AC3E}">
        <p14:creationId xmlns:p14="http://schemas.microsoft.com/office/powerpoint/2010/main" val="25906277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F9E8E5E3-E1F9-4094-B4A3-24558DD619A6}" type="datetime1">
              <a:rPr lang="en-US" smtClean="0"/>
              <a:t>9/25/2017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BBEE80-21E6-435E-B63E-A52AEF82E5F2}"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127698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F9E8E5E3-E1F9-4094-B4A3-24558DD619A6}" type="datetime1">
              <a:rPr lang="en-US" smtClean="0"/>
              <a:t>9/25/2017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0BBEE80-21E6-435E-B63E-A52AEF82E5F2}" type="slidenum">
              <a:rPr lang="en-US" altLang="en-US" smtClean="0"/>
              <a:pPr/>
              <a:t>‹#›</a:t>
            </a:fld>
            <a:endParaRPr lang="en-US" altLang="en-US"/>
          </a:p>
        </p:txBody>
      </p:sp>
    </p:spTree>
    <p:extLst>
      <p:ext uri="{BB962C8B-B14F-4D97-AF65-F5344CB8AC3E}">
        <p14:creationId xmlns:p14="http://schemas.microsoft.com/office/powerpoint/2010/main" val="5909558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D9125EC-2742-4153-93C8-767287753E8A}" type="datetime1">
              <a:rPr lang="en-US" smtClean="0"/>
              <a:t>9/25/2017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CA84EA8-1D33-45FC-93D1-3FDF228112F7}" type="slidenum">
              <a:rPr lang="en-US" altLang="en-US" smtClean="0"/>
              <a:pPr/>
              <a:t>‹#›</a:t>
            </a:fld>
            <a:endParaRPr lang="en-US" altLang="en-US"/>
          </a:p>
        </p:txBody>
      </p:sp>
    </p:spTree>
    <p:extLst>
      <p:ext uri="{BB962C8B-B14F-4D97-AF65-F5344CB8AC3E}">
        <p14:creationId xmlns:p14="http://schemas.microsoft.com/office/powerpoint/2010/main" val="379866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C0A6A83-3AC7-4912-A9BA-663297BF6D1E}" type="datetime1">
              <a:rPr lang="en-US" smtClean="0"/>
              <a:t>9/25/2017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CFEFABB-1131-4C44-982F-2DB318B9CC22}" type="slidenum">
              <a:rPr lang="en-US" altLang="en-US" smtClean="0"/>
              <a:pPr/>
              <a:t>‹#›</a:t>
            </a:fld>
            <a:endParaRPr lang="en-US" altLang="en-US"/>
          </a:p>
        </p:txBody>
      </p:sp>
    </p:spTree>
    <p:extLst>
      <p:ext uri="{BB962C8B-B14F-4D97-AF65-F5344CB8AC3E}">
        <p14:creationId xmlns:p14="http://schemas.microsoft.com/office/powerpoint/2010/main" val="414257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FA5A674-968C-44DA-A13A-4F08663A8187}" type="datetime1">
              <a:rPr lang="en-US" smtClean="0"/>
              <a:t>9/25/2017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907550E-20EE-49E2-A418-7B1F96DEABD7}" type="slidenum">
              <a:rPr lang="en-US" altLang="en-US" smtClean="0"/>
              <a:pPr/>
              <a:t>‹#›</a:t>
            </a:fld>
            <a:endParaRPr lang="en-US" altLang="en-US"/>
          </a:p>
        </p:txBody>
      </p:sp>
    </p:spTree>
    <p:extLst>
      <p:ext uri="{BB962C8B-B14F-4D97-AF65-F5344CB8AC3E}">
        <p14:creationId xmlns:p14="http://schemas.microsoft.com/office/powerpoint/2010/main" val="563248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77CE94F-8BDA-4AEF-A44E-C541959B68C6}" type="datetime1">
              <a:rPr lang="en-US" smtClean="0"/>
              <a:t>9/25/2017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2CBFC27-1665-42F4-8081-AC85DA74453C}" type="slidenum">
              <a:rPr lang="en-US" altLang="en-US" smtClean="0"/>
              <a:pPr/>
              <a:t>‹#›</a:t>
            </a:fld>
            <a:endParaRPr lang="en-US" altLang="en-US"/>
          </a:p>
        </p:txBody>
      </p:sp>
    </p:spTree>
    <p:extLst>
      <p:ext uri="{BB962C8B-B14F-4D97-AF65-F5344CB8AC3E}">
        <p14:creationId xmlns:p14="http://schemas.microsoft.com/office/powerpoint/2010/main" val="50804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6299F5A-B630-49B0-9EC1-D173FC84F32F}" type="datetime1">
              <a:rPr lang="en-US" smtClean="0"/>
              <a:t>9/25/2017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F635A92-B909-499C-91F6-73ECCE420F05}" type="slidenum">
              <a:rPr lang="en-US" altLang="en-US" smtClean="0"/>
              <a:pPr/>
              <a:t>‹#›</a:t>
            </a:fld>
            <a:endParaRPr lang="en-US" altLang="en-US"/>
          </a:p>
        </p:txBody>
      </p:sp>
    </p:spTree>
    <p:extLst>
      <p:ext uri="{BB962C8B-B14F-4D97-AF65-F5344CB8AC3E}">
        <p14:creationId xmlns:p14="http://schemas.microsoft.com/office/powerpoint/2010/main" val="400718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93B4976-FB9E-4843-A4CC-913938CF8FE3}" type="datetime1">
              <a:rPr lang="en-US" smtClean="0"/>
              <a:t>9/25/2017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11B3C88-F8F2-48DF-82AB-B24C2E8DB6D5}" type="slidenum">
              <a:rPr lang="en-US" altLang="en-US" smtClean="0"/>
              <a:pPr/>
              <a:t>‹#›</a:t>
            </a:fld>
            <a:endParaRPr lang="en-US" altLang="en-US"/>
          </a:p>
        </p:txBody>
      </p:sp>
    </p:spTree>
    <p:extLst>
      <p:ext uri="{BB962C8B-B14F-4D97-AF65-F5344CB8AC3E}">
        <p14:creationId xmlns:p14="http://schemas.microsoft.com/office/powerpoint/2010/main" val="236302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44A8086-8BE1-40B7-AFBF-64E85840427A}" type="datetime1">
              <a:rPr lang="en-US" smtClean="0"/>
              <a:t>9/25/2017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236CB2A-38A9-4F6C-B083-BC6116D94F83}" type="slidenum">
              <a:rPr lang="en-US" altLang="en-US" smtClean="0"/>
              <a:pPr/>
              <a:t>‹#›</a:t>
            </a:fld>
            <a:endParaRPr lang="en-US" altLang="en-US"/>
          </a:p>
        </p:txBody>
      </p:sp>
    </p:spTree>
    <p:extLst>
      <p:ext uri="{BB962C8B-B14F-4D97-AF65-F5344CB8AC3E}">
        <p14:creationId xmlns:p14="http://schemas.microsoft.com/office/powerpoint/2010/main" val="90601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EF47E63-777B-4C31-BA5D-8CEDE4EEA628}" type="datetime1">
              <a:rPr lang="en-US" smtClean="0"/>
              <a:t>9/25/2017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7BC5AC0-B394-4CAB-B967-39012B9F0216}" type="slidenum">
              <a:rPr lang="en-US" altLang="en-US" smtClean="0"/>
              <a:pPr/>
              <a:t>‹#›</a:t>
            </a:fld>
            <a:endParaRPr lang="en-US" altLang="en-US"/>
          </a:p>
        </p:txBody>
      </p:sp>
    </p:spTree>
    <p:extLst>
      <p:ext uri="{BB962C8B-B14F-4D97-AF65-F5344CB8AC3E}">
        <p14:creationId xmlns:p14="http://schemas.microsoft.com/office/powerpoint/2010/main" val="405434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0A70659-18C5-4B7B-976C-04C6D9C6367C}" type="datetime1">
              <a:rPr lang="en-US" smtClean="0"/>
              <a:t>9/25/2017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C70E59A-F17B-424F-9D52-598D6BF752D0}" type="slidenum">
              <a:rPr lang="en-US" altLang="en-US" smtClean="0"/>
              <a:pPr/>
              <a:t>‹#›</a:t>
            </a:fld>
            <a:endParaRPr lang="en-US" altLang="en-US"/>
          </a:p>
        </p:txBody>
      </p:sp>
    </p:spTree>
    <p:extLst>
      <p:ext uri="{BB962C8B-B14F-4D97-AF65-F5344CB8AC3E}">
        <p14:creationId xmlns:p14="http://schemas.microsoft.com/office/powerpoint/2010/main" val="341042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517A102-FF36-49D2-98A4-9ED90B5D9733}" type="datetime1">
              <a:rPr lang="en-US" smtClean="0"/>
              <a:t>9/25/2017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BA9BD04-92DE-4D51-8CE6-0AD31CEF2AB8}" type="slidenum">
              <a:rPr lang="en-US" altLang="en-US" smtClean="0"/>
              <a:pPr/>
              <a:t>‹#›</a:t>
            </a:fld>
            <a:endParaRPr lang="en-US" altLang="en-US"/>
          </a:p>
        </p:txBody>
      </p:sp>
    </p:spTree>
    <p:extLst>
      <p:ext uri="{BB962C8B-B14F-4D97-AF65-F5344CB8AC3E}">
        <p14:creationId xmlns:p14="http://schemas.microsoft.com/office/powerpoint/2010/main" val="317044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9E8E5E3-E1F9-4094-B4A3-24558DD619A6}" type="datetime1">
              <a:rPr lang="en-US" smtClean="0"/>
              <a:t>9/25/2017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0BBEE80-21E6-435E-B63E-A52AEF82E5F2}" type="slidenum">
              <a:rPr lang="en-US" altLang="en-US" smtClean="0"/>
              <a:pPr/>
              <a:t>‹#›</a:t>
            </a:fld>
            <a:endParaRPr lang="en-US" altLang="en-US"/>
          </a:p>
        </p:txBody>
      </p:sp>
    </p:spTree>
    <p:extLst>
      <p:ext uri="{BB962C8B-B14F-4D97-AF65-F5344CB8AC3E}">
        <p14:creationId xmlns:p14="http://schemas.microsoft.com/office/powerpoint/2010/main" val="319943221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BC5AC0-B394-4CAB-B967-39012B9F0216}" type="slidenum">
              <a:rPr lang="en-US" altLang="en-US" smtClean="0"/>
              <a:pPr/>
              <a:t>1</a:t>
            </a:fld>
            <a:endParaRPr lang="en-US" altLang="en-US"/>
          </a:p>
        </p:txBody>
      </p:sp>
      <p:sp>
        <p:nvSpPr>
          <p:cNvPr id="4" name="Rectangle 3"/>
          <p:cNvSpPr/>
          <p:nvPr/>
        </p:nvSpPr>
        <p:spPr>
          <a:xfrm>
            <a:off x="304800" y="1828800"/>
            <a:ext cx="7391400" cy="2000548"/>
          </a:xfrm>
          <a:prstGeom prst="rect">
            <a:avLst/>
          </a:prstGeom>
        </p:spPr>
        <p:txBody>
          <a:bodyPr wrap="square">
            <a:spAutoFit/>
          </a:bodyPr>
          <a:lstStyle/>
          <a:p>
            <a:pPr algn="ctr"/>
            <a:r>
              <a:rPr lang="en-US" sz="4400" b="1" dirty="0">
                <a:latin typeface="Arial" panose="020B0604020202020204" pitchFamily="34" charset="0"/>
                <a:cs typeface="Arial" panose="020B0604020202020204" pitchFamily="34" charset="0"/>
              </a:rPr>
              <a:t>The </a:t>
            </a:r>
            <a:r>
              <a:rPr lang="en-US" sz="4400" b="1" dirty="0"/>
              <a:t>Zero-plus </a:t>
            </a:r>
            <a:r>
              <a:rPr lang="en-US" sz="4400" dirty="0"/>
              <a:t>[</a:t>
            </a:r>
            <a:r>
              <a:rPr lang="en-US" sz="4400" b="1" dirty="0"/>
              <a:t>0+</a:t>
            </a:r>
            <a:r>
              <a:rPr lang="en-US" sz="4400" dirty="0"/>
              <a:t>]</a:t>
            </a:r>
            <a:r>
              <a:rPr lang="en-US" sz="4400" b="1" dirty="0"/>
              <a:t> Sensor   with  Actionable  Signal</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0" y="3852684"/>
            <a:ext cx="8229600" cy="1846659"/>
          </a:xfrm>
          <a:prstGeom prst="rect">
            <a:avLst/>
          </a:prstGeom>
        </p:spPr>
        <p:txBody>
          <a:bodyPr wrap="square">
            <a:spAutoFit/>
          </a:bodyPr>
          <a:lstStyle/>
          <a:p>
            <a:pPr fontAlgn="auto">
              <a:spcBef>
                <a:spcPts val="0"/>
              </a:spcBef>
              <a:spcAft>
                <a:spcPts val="0"/>
              </a:spcAft>
              <a:defRPr/>
            </a:pPr>
            <a:r>
              <a:rPr lang="en-US" b="1" dirty="0">
                <a:solidFill>
                  <a:schemeClr val="accent6">
                    <a:lumMod val="20000"/>
                    <a:lumOff val="80000"/>
                  </a:schemeClr>
                </a:solidFill>
              </a:rPr>
              <a:t>   </a:t>
            </a:r>
            <a:endParaRPr lang="en-US" sz="2400" b="1" dirty="0">
              <a:latin typeface="Arial" panose="020B0604020202020204" pitchFamily="34" charset="0"/>
              <a:cs typeface="Arial" panose="020B0604020202020204" pitchFamily="34" charset="0"/>
            </a:endParaRPr>
          </a:p>
          <a:p>
            <a:pPr algn="ctr" fontAlgn="auto">
              <a:spcBef>
                <a:spcPts val="0"/>
              </a:spcBef>
              <a:spcAft>
                <a:spcPts val="0"/>
              </a:spcAft>
              <a:defRPr/>
            </a:pPr>
            <a:r>
              <a:rPr lang="en-US" sz="2400" dirty="0">
                <a:latin typeface="Arial" panose="020B0604020202020204" pitchFamily="34" charset="0"/>
                <a:cs typeface="Arial" panose="020B0604020202020204" pitchFamily="34" charset="0"/>
              </a:rPr>
              <a:t>      </a:t>
            </a:r>
          </a:p>
          <a:p>
            <a:pPr algn="ctr" fontAlgn="auto">
              <a:spcBef>
                <a:spcPts val="0"/>
              </a:spcBef>
              <a:spcAft>
                <a:spcPts val="0"/>
              </a:spcAft>
              <a:defRPr/>
            </a:pP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Resilient Grids, LLC</a:t>
            </a:r>
          </a:p>
          <a:p>
            <a:pPr algn="ctr" fontAlgn="auto">
              <a:spcBef>
                <a:spcPts val="0"/>
              </a:spcBef>
              <a:spcAft>
                <a:spcPts val="0"/>
              </a:spcAft>
              <a:defRPr/>
            </a:pPr>
            <a:r>
              <a:rPr lang="en-US" sz="2000" b="1" dirty="0">
                <a:latin typeface="Arial" panose="020B0604020202020204" pitchFamily="34" charset="0"/>
                <a:cs typeface="Arial" panose="020B0604020202020204" pitchFamily="34" charset="0"/>
              </a:rPr>
              <a:t>October, 2017</a:t>
            </a:r>
          </a:p>
          <a:p>
            <a:pPr algn="ctr" fontAlgn="auto">
              <a:spcBef>
                <a:spcPts val="0"/>
              </a:spcBef>
              <a:spcAft>
                <a:spcPts val="0"/>
              </a:spcAft>
              <a:defRPr/>
            </a:pPr>
            <a:r>
              <a:rPr lang="en-US" sz="2400" dirty="0"/>
              <a:t> </a:t>
            </a:r>
          </a:p>
        </p:txBody>
      </p:sp>
      <p:pic>
        <p:nvPicPr>
          <p:cNvPr id="6" name="Picture 5">
            <a:extLst>
              <a:ext uri="{FF2B5EF4-FFF2-40B4-BE49-F238E27FC236}">
                <a16:creationId xmlns:a16="http://schemas.microsoft.com/office/drawing/2014/main" id="{8594F4EE-FBDE-49A6-BFD9-45654459D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353" y="5420361"/>
            <a:ext cx="1700893" cy="838200"/>
          </a:xfrm>
          <a:prstGeom prst="rect">
            <a:avLst/>
          </a:prstGeom>
        </p:spPr>
      </p:pic>
    </p:spTree>
    <p:extLst>
      <p:ext uri="{BB962C8B-B14F-4D97-AF65-F5344CB8AC3E}">
        <p14:creationId xmlns:p14="http://schemas.microsoft.com/office/powerpoint/2010/main" val="89007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BC5AC0-B394-4CAB-B967-39012B9F0216}" type="slidenum">
              <a:rPr lang="en-US" altLang="en-US" smtClean="0"/>
              <a:pPr/>
              <a:t>2</a:t>
            </a:fld>
            <a:endParaRPr lang="en-US" altLang="en-US"/>
          </a:p>
        </p:txBody>
      </p:sp>
      <p:sp>
        <p:nvSpPr>
          <p:cNvPr id="3" name="Rectangle 2"/>
          <p:cNvSpPr/>
          <p:nvPr/>
        </p:nvSpPr>
        <p:spPr>
          <a:xfrm>
            <a:off x="7495" y="249359"/>
            <a:ext cx="7484881" cy="1754326"/>
          </a:xfrm>
          <a:prstGeom prst="rect">
            <a:avLst/>
          </a:prstGeom>
        </p:spPr>
        <p:txBody>
          <a:bodyPr wrap="square">
            <a:spAutoFit/>
          </a:bodyPr>
          <a:lstStyle/>
          <a:p>
            <a:pPr algn="ctr"/>
            <a:r>
              <a:rPr lang="en-US" altLang="en-US" sz="3600" b="1" dirty="0">
                <a:latin typeface="Arial" panose="020B0604020202020204" pitchFamily="34" charset="0"/>
                <a:ea typeface="Calibri" panose="020F0502020204030204" pitchFamily="34" charset="0"/>
                <a:cs typeface="Arial" panose="020B0604020202020204" pitchFamily="34" charset="0"/>
              </a:rPr>
              <a:t>Nature of Electronic Magnetic Pulse  (EMP)</a:t>
            </a:r>
            <a:br>
              <a:rPr lang="en-US" altLang="en-US" sz="3600" dirty="0">
                <a:ea typeface="Calibri" panose="020F0502020204030204" pitchFamily="34" charset="0"/>
                <a:cs typeface="Times New Roman" panose="02020603050405020304" pitchFamily="18" charset="0"/>
              </a:rPr>
            </a:br>
            <a:endParaRPr lang="en-US" sz="3600" dirty="0"/>
          </a:p>
        </p:txBody>
      </p:sp>
      <p:pic>
        <p:nvPicPr>
          <p:cNvPr id="5" name="Picture 4"/>
          <p:cNvPicPr>
            <a:picLocks noChangeAspect="1"/>
          </p:cNvPicPr>
          <p:nvPr/>
        </p:nvPicPr>
        <p:blipFill>
          <a:blip r:embed="rId2"/>
          <a:stretch>
            <a:fillRect/>
          </a:stretch>
        </p:blipFill>
        <p:spPr>
          <a:xfrm>
            <a:off x="946641" y="2003685"/>
            <a:ext cx="6010673" cy="3886200"/>
          </a:xfrm>
          <a:prstGeom prst="rect">
            <a:avLst/>
          </a:prstGeom>
        </p:spPr>
      </p:pic>
      <p:pic>
        <p:nvPicPr>
          <p:cNvPr id="6" name="Picture 5">
            <a:extLst>
              <a:ext uri="{FF2B5EF4-FFF2-40B4-BE49-F238E27FC236}">
                <a16:creationId xmlns:a16="http://schemas.microsoft.com/office/drawing/2014/main" id="{236ABA03-185C-4634-A7FA-37254288BD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152121"/>
            <a:ext cx="1143000" cy="508734"/>
          </a:xfrm>
          <a:prstGeom prst="rect">
            <a:avLst/>
          </a:prstGeom>
        </p:spPr>
      </p:pic>
    </p:spTree>
    <p:extLst>
      <p:ext uri="{BB962C8B-B14F-4D97-AF65-F5344CB8AC3E}">
        <p14:creationId xmlns:p14="http://schemas.microsoft.com/office/powerpoint/2010/main" val="370638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BC5AC0-B394-4CAB-B967-39012B9F0216}" type="slidenum">
              <a:rPr lang="en-US" altLang="en-US" smtClean="0"/>
              <a:pPr/>
              <a:t>3</a:t>
            </a:fld>
            <a:endParaRPr lang="en-US" altLang="en-US"/>
          </a:p>
        </p:txBody>
      </p:sp>
      <p:sp>
        <p:nvSpPr>
          <p:cNvPr id="6" name="Rectangle 5"/>
          <p:cNvSpPr/>
          <p:nvPr/>
        </p:nvSpPr>
        <p:spPr>
          <a:xfrm>
            <a:off x="456069" y="361316"/>
            <a:ext cx="6515100" cy="1077218"/>
          </a:xfrm>
          <a:prstGeom prst="rect">
            <a:avLst/>
          </a:prstGeom>
        </p:spPr>
        <p:txBody>
          <a:bodyPr wrap="square">
            <a:spAutoFit/>
          </a:bodyPr>
          <a:lstStyle/>
          <a:p>
            <a:pPr algn="ctr"/>
            <a:r>
              <a:rPr lang="en-US" sz="3200" b="1" dirty="0"/>
              <a:t>Addressing Present Utility Industry Technical Shortcomings</a:t>
            </a:r>
            <a:endParaRPr lang="en-US" sz="3200" dirty="0"/>
          </a:p>
        </p:txBody>
      </p:sp>
      <p:sp>
        <p:nvSpPr>
          <p:cNvPr id="7" name="Rectangle 6"/>
          <p:cNvSpPr/>
          <p:nvPr/>
        </p:nvSpPr>
        <p:spPr>
          <a:xfrm>
            <a:off x="533400" y="2023170"/>
            <a:ext cx="6705600" cy="3539430"/>
          </a:xfrm>
          <a:prstGeom prst="rect">
            <a:avLst/>
          </a:prstGeom>
        </p:spPr>
        <p:txBody>
          <a:bodyPr wrap="square">
            <a:spAutoFit/>
          </a:bodyPr>
          <a:lstStyle/>
          <a:p>
            <a:pPr marL="457200" indent="-457200">
              <a:buFont typeface="Arial" panose="020B0604020202020204" pitchFamily="34" charset="0"/>
              <a:buChar char="•"/>
            </a:pPr>
            <a:r>
              <a:rPr lang="en-US" sz="2800" dirty="0"/>
              <a:t>Critical question for mitigation devices is the one associated to both the GIC detection and switching of mitigation devices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GIC of a quasi-DC nature poses a major current-interruption challenge as required following their detection</a:t>
            </a:r>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1637E20-9149-4B62-86A2-5B18E58A1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152121"/>
            <a:ext cx="1143000" cy="508734"/>
          </a:xfrm>
          <a:prstGeom prst="rect">
            <a:avLst/>
          </a:prstGeom>
        </p:spPr>
      </p:pic>
    </p:spTree>
    <p:extLst>
      <p:ext uri="{BB962C8B-B14F-4D97-AF65-F5344CB8AC3E}">
        <p14:creationId xmlns:p14="http://schemas.microsoft.com/office/powerpoint/2010/main" val="103720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CDABD3-D57F-4D2B-886F-CC52BD2B9AE3}"/>
              </a:ext>
            </a:extLst>
          </p:cNvPr>
          <p:cNvSpPr>
            <a:spLocks noGrp="1"/>
          </p:cNvSpPr>
          <p:nvPr>
            <p:ph type="sldNum" sz="quarter" idx="12"/>
          </p:nvPr>
        </p:nvSpPr>
        <p:spPr/>
        <p:txBody>
          <a:bodyPr/>
          <a:lstStyle/>
          <a:p>
            <a:fld id="{97BC5AC0-B394-4CAB-B967-39012B9F0216}" type="slidenum">
              <a:rPr lang="en-US" altLang="en-US" smtClean="0"/>
              <a:pPr/>
              <a:t>4</a:t>
            </a:fld>
            <a:endParaRPr lang="en-US" altLang="en-US"/>
          </a:p>
        </p:txBody>
      </p:sp>
      <p:sp>
        <p:nvSpPr>
          <p:cNvPr id="3" name="Rectangle 2">
            <a:extLst>
              <a:ext uri="{FF2B5EF4-FFF2-40B4-BE49-F238E27FC236}">
                <a16:creationId xmlns:a16="http://schemas.microsoft.com/office/drawing/2014/main" id="{AD028519-428A-4F19-BD5E-D4326CF0C439}"/>
              </a:ext>
            </a:extLst>
          </p:cNvPr>
          <p:cNvSpPr/>
          <p:nvPr/>
        </p:nvSpPr>
        <p:spPr>
          <a:xfrm>
            <a:off x="762000" y="2817674"/>
            <a:ext cx="6377686" cy="1754326"/>
          </a:xfrm>
          <a:prstGeom prst="rect">
            <a:avLst/>
          </a:prstGeom>
        </p:spPr>
        <p:txBody>
          <a:bodyPr wrap="square">
            <a:spAutoFit/>
          </a:bodyPr>
          <a:lstStyle/>
          <a:p>
            <a:pPr marL="285750" indent="-285750">
              <a:buFont typeface="Arial" panose="020B0604020202020204" pitchFamily="34" charset="0"/>
              <a:buChar char="•"/>
            </a:pPr>
            <a:r>
              <a:rPr lang="en-US" dirty="0"/>
              <a:t>Allows instantaneous detection of an Electromagnetic Pulse (EMP)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Produces an actionable signal as an input to a secondary system or tripping circuit for an alert or protection purposes </a:t>
            </a:r>
            <a:endParaRPr lang="es-ES" dirty="0"/>
          </a:p>
        </p:txBody>
      </p:sp>
      <p:sp>
        <p:nvSpPr>
          <p:cNvPr id="5" name="Rectangle 4">
            <a:extLst>
              <a:ext uri="{FF2B5EF4-FFF2-40B4-BE49-F238E27FC236}">
                <a16:creationId xmlns:a16="http://schemas.microsoft.com/office/drawing/2014/main" id="{7710540B-B04A-4C3A-A524-A445F089CE20}"/>
              </a:ext>
            </a:extLst>
          </p:cNvPr>
          <p:cNvSpPr/>
          <p:nvPr/>
        </p:nvSpPr>
        <p:spPr>
          <a:xfrm>
            <a:off x="304800" y="457200"/>
            <a:ext cx="7239000" cy="1077218"/>
          </a:xfrm>
          <a:prstGeom prst="rect">
            <a:avLst/>
          </a:prstGeom>
        </p:spPr>
        <p:txBody>
          <a:bodyPr wrap="square">
            <a:spAutoFit/>
          </a:bodyPr>
          <a:lstStyle/>
          <a:p>
            <a:pPr algn="ctr"/>
            <a:r>
              <a:rPr lang="en-US" sz="3200" b="1" dirty="0">
                <a:latin typeface="Arial" panose="020B0604020202020204" pitchFamily="34" charset="0"/>
                <a:ea typeface="Calibri" panose="020F0502020204030204" pitchFamily="34" charset="0"/>
                <a:cs typeface="Arial" panose="020B0604020202020204" pitchFamily="34" charset="0"/>
              </a:rPr>
              <a:t>Functionality of</a:t>
            </a:r>
          </a:p>
          <a:p>
            <a:pPr algn="ctr"/>
            <a:r>
              <a:rPr lang="en-US" sz="3200" b="1" dirty="0">
                <a:latin typeface="Arial" panose="020B0604020202020204" pitchFamily="34" charset="0"/>
                <a:ea typeface="Calibri" panose="020F0502020204030204" pitchFamily="34" charset="0"/>
                <a:cs typeface="Arial" panose="020B0604020202020204" pitchFamily="34" charset="0"/>
              </a:rPr>
              <a:t>Zero-Plus Sensor</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86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BC5AC0-B394-4CAB-B967-39012B9F0216}" type="slidenum">
              <a:rPr lang="en-US" altLang="en-US" smtClean="0"/>
              <a:pPr/>
              <a:t>5</a:t>
            </a:fld>
            <a:endParaRPr lang="en-US" altLang="en-US"/>
          </a:p>
        </p:txBody>
      </p:sp>
      <p:sp>
        <p:nvSpPr>
          <p:cNvPr id="3" name="Rectangle 2"/>
          <p:cNvSpPr/>
          <p:nvPr/>
        </p:nvSpPr>
        <p:spPr>
          <a:xfrm>
            <a:off x="304800" y="381000"/>
            <a:ext cx="6989071" cy="1077218"/>
          </a:xfrm>
          <a:prstGeom prst="rect">
            <a:avLst/>
          </a:prstGeom>
        </p:spPr>
        <p:txBody>
          <a:bodyPr wrap="square">
            <a:spAutoFit/>
          </a:bodyPr>
          <a:lstStyle/>
          <a:p>
            <a:pPr algn="ctr"/>
            <a:r>
              <a:rPr lang="en-US" sz="3200" b="1" dirty="0">
                <a:latin typeface="Arial" panose="020B0604020202020204" pitchFamily="34" charset="0"/>
                <a:ea typeface="Calibri" panose="020F0502020204030204" pitchFamily="34" charset="0"/>
                <a:cs typeface="Arial" panose="020B0604020202020204" pitchFamily="34" charset="0"/>
              </a:rPr>
              <a:t>Analytical Work and Design of</a:t>
            </a:r>
          </a:p>
          <a:p>
            <a:pPr algn="ctr"/>
            <a:r>
              <a:rPr lang="en-US" sz="3200" b="1" dirty="0">
                <a:latin typeface="Arial" panose="020B0604020202020204" pitchFamily="34" charset="0"/>
                <a:ea typeface="Calibri" panose="020F0502020204030204" pitchFamily="34" charset="0"/>
                <a:cs typeface="Arial" panose="020B0604020202020204" pitchFamily="34" charset="0"/>
              </a:rPr>
              <a:t>Zero-Plus Sensor</a:t>
            </a:r>
            <a:endParaRPr lang="en-US" sz="32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7D1E9E2-255D-4908-86F7-ED8080417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152121"/>
            <a:ext cx="1143000" cy="5087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133600"/>
            <a:ext cx="3144398" cy="3124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205" y="2133600"/>
            <a:ext cx="3104767" cy="3124200"/>
          </a:xfrm>
          <a:prstGeom prst="rect">
            <a:avLst/>
          </a:prstGeom>
        </p:spPr>
      </p:pic>
    </p:spTree>
    <p:extLst>
      <p:ext uri="{BB962C8B-B14F-4D97-AF65-F5344CB8AC3E}">
        <p14:creationId xmlns:p14="http://schemas.microsoft.com/office/powerpoint/2010/main" val="388979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ADEEF8-AC96-42E5-99F2-51C6B3175262}"/>
              </a:ext>
            </a:extLst>
          </p:cNvPr>
          <p:cNvSpPr>
            <a:spLocks noGrp="1"/>
          </p:cNvSpPr>
          <p:nvPr>
            <p:ph type="sldNum" sz="quarter" idx="12"/>
          </p:nvPr>
        </p:nvSpPr>
        <p:spPr/>
        <p:txBody>
          <a:bodyPr/>
          <a:lstStyle/>
          <a:p>
            <a:fld id="{97BC5AC0-B394-4CAB-B967-39012B9F0216}" type="slidenum">
              <a:rPr lang="en-US" altLang="en-US" smtClean="0"/>
              <a:pPr/>
              <a:t>6</a:t>
            </a:fld>
            <a:endParaRPr lang="en-US" altLang="en-US"/>
          </a:p>
        </p:txBody>
      </p:sp>
      <p:sp>
        <p:nvSpPr>
          <p:cNvPr id="3" name="Rectangle 2">
            <a:extLst>
              <a:ext uri="{FF2B5EF4-FFF2-40B4-BE49-F238E27FC236}">
                <a16:creationId xmlns:a16="http://schemas.microsoft.com/office/drawing/2014/main" id="{87A2D863-5D38-4BAF-B785-6B6C3BC896CA}"/>
              </a:ext>
            </a:extLst>
          </p:cNvPr>
          <p:cNvSpPr/>
          <p:nvPr/>
        </p:nvSpPr>
        <p:spPr>
          <a:xfrm>
            <a:off x="1500854" y="912674"/>
            <a:ext cx="5481795" cy="1754326"/>
          </a:xfrm>
          <a:prstGeom prst="rect">
            <a:avLst/>
          </a:prstGeom>
        </p:spPr>
        <p:txBody>
          <a:bodyPr wrap="square">
            <a:spAutoFit/>
          </a:bodyPr>
          <a:lstStyle/>
          <a:p>
            <a:r>
              <a:rPr lang="en-US" dirty="0"/>
              <a:t>The circuit consists of a pulse and timing circuit embodied into a two-port transfer function having as input an antenna EMP pulse, and as an output an signal capable of been actionable to any control or information systems for early EMP mitigation purposes. </a:t>
            </a:r>
            <a:endParaRPr lang="es-ES" dirty="0"/>
          </a:p>
        </p:txBody>
      </p:sp>
      <p:pic>
        <p:nvPicPr>
          <p:cNvPr id="5" name="Picture 4">
            <a:extLst>
              <a:ext uri="{FF2B5EF4-FFF2-40B4-BE49-F238E27FC236}">
                <a16:creationId xmlns:a16="http://schemas.microsoft.com/office/drawing/2014/main" id="{22F2448D-7ED7-4279-842A-662EC7A28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563" y="3048000"/>
            <a:ext cx="5200141" cy="2642299"/>
          </a:xfrm>
          <a:prstGeom prst="rect">
            <a:avLst/>
          </a:prstGeom>
        </p:spPr>
      </p:pic>
    </p:spTree>
    <p:extLst>
      <p:ext uri="{BB962C8B-B14F-4D97-AF65-F5344CB8AC3E}">
        <p14:creationId xmlns:p14="http://schemas.microsoft.com/office/powerpoint/2010/main" val="391948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BC5AC0-B394-4CAB-B967-39012B9F0216}" type="slidenum">
              <a:rPr lang="en-US" altLang="en-US" smtClean="0"/>
              <a:pPr/>
              <a:t>7</a:t>
            </a:fld>
            <a:endParaRPr lang="en-US" altLang="en-US"/>
          </a:p>
        </p:txBody>
      </p:sp>
      <p:sp>
        <p:nvSpPr>
          <p:cNvPr id="3" name="Rectangle 2"/>
          <p:cNvSpPr/>
          <p:nvPr/>
        </p:nvSpPr>
        <p:spPr>
          <a:xfrm>
            <a:off x="211111" y="237339"/>
            <a:ext cx="6875489" cy="1077218"/>
          </a:xfrm>
          <a:prstGeom prst="rect">
            <a:avLst/>
          </a:prstGeom>
        </p:spPr>
        <p:txBody>
          <a:bodyPr wrap="square">
            <a:spAutoFit/>
          </a:bodyPr>
          <a:lstStyle/>
          <a:p>
            <a:pPr algn="ctr"/>
            <a:r>
              <a:rPr lang="en-US" sz="3200" b="1" dirty="0">
                <a:latin typeface="Arial" panose="020B0604020202020204" pitchFamily="34" charset="0"/>
                <a:ea typeface="Calibri" panose="020F0502020204030204" pitchFamily="34" charset="0"/>
                <a:cs typeface="Arial" panose="020B0604020202020204" pitchFamily="34" charset="0"/>
              </a:rPr>
              <a:t>Timeline of Sensor with Actionable Signal</a:t>
            </a:r>
            <a:endParaRPr 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38200" y="1565642"/>
            <a:ext cx="5945845" cy="4225558"/>
          </a:xfrm>
          <a:prstGeom prst="rect">
            <a:avLst/>
          </a:prstGeom>
        </p:spPr>
      </p:pic>
      <p:pic>
        <p:nvPicPr>
          <p:cNvPr id="5" name="Picture 4">
            <a:extLst>
              <a:ext uri="{FF2B5EF4-FFF2-40B4-BE49-F238E27FC236}">
                <a16:creationId xmlns:a16="http://schemas.microsoft.com/office/drawing/2014/main" id="{84C02944-F10D-4A7E-9E7B-4DB9964F33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152121"/>
            <a:ext cx="1143000" cy="508734"/>
          </a:xfrm>
          <a:prstGeom prst="rect">
            <a:avLst/>
          </a:prstGeom>
        </p:spPr>
      </p:pic>
    </p:spTree>
    <p:extLst>
      <p:ext uri="{BB962C8B-B14F-4D97-AF65-F5344CB8AC3E}">
        <p14:creationId xmlns:p14="http://schemas.microsoft.com/office/powerpoint/2010/main" val="120341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BC5AC0-B394-4CAB-B967-39012B9F0216}" type="slidenum">
              <a:rPr lang="en-US" altLang="en-US" smtClean="0"/>
              <a:pPr/>
              <a:t>8</a:t>
            </a:fld>
            <a:endParaRPr lang="en-US" altLang="en-US"/>
          </a:p>
        </p:txBody>
      </p:sp>
      <p:sp>
        <p:nvSpPr>
          <p:cNvPr id="3" name="Rectangle 2"/>
          <p:cNvSpPr/>
          <p:nvPr/>
        </p:nvSpPr>
        <p:spPr>
          <a:xfrm>
            <a:off x="1600200" y="457200"/>
            <a:ext cx="4660250" cy="1077218"/>
          </a:xfrm>
          <a:prstGeom prst="rect">
            <a:avLst/>
          </a:prstGeom>
        </p:spPr>
        <p:txBody>
          <a:bodyPr wrap="none">
            <a:spAutoFit/>
          </a:bodyPr>
          <a:lstStyle/>
          <a:p>
            <a:r>
              <a:rPr lang="en-US" sz="3200" b="1" dirty="0">
                <a:latin typeface="Arial" panose="020B0604020202020204" pitchFamily="34" charset="0"/>
                <a:ea typeface="Calibri" panose="020F0502020204030204" pitchFamily="34" charset="0"/>
                <a:cs typeface="Arial" panose="020B0604020202020204" pitchFamily="34" charset="0"/>
              </a:rPr>
              <a:t>Testing of Sensor with </a:t>
            </a:r>
          </a:p>
          <a:p>
            <a:pPr algn="ctr"/>
            <a:r>
              <a:rPr lang="en-US" sz="3200" b="1" dirty="0">
                <a:latin typeface="Arial" panose="020B0604020202020204" pitchFamily="34" charset="0"/>
                <a:ea typeface="Calibri" panose="020F0502020204030204" pitchFamily="34" charset="0"/>
                <a:cs typeface="Arial" panose="020B0604020202020204" pitchFamily="34" charset="0"/>
              </a:rPr>
              <a:t>Actionable Signal</a:t>
            </a:r>
            <a:endParaRPr lang="en-US"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7D1E9E2-255D-4908-86F7-ED80804179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152121"/>
            <a:ext cx="1143000" cy="508734"/>
          </a:xfrm>
          <a:prstGeom prst="rect">
            <a:avLst/>
          </a:prstGeom>
        </p:spPr>
      </p:pic>
      <p:pic>
        <p:nvPicPr>
          <p:cNvPr id="5" name="Picture 4"/>
          <p:cNvPicPr>
            <a:picLocks noChangeAspect="1"/>
          </p:cNvPicPr>
          <p:nvPr/>
        </p:nvPicPr>
        <p:blipFill>
          <a:blip r:embed="rId4"/>
          <a:stretch>
            <a:fillRect/>
          </a:stretch>
        </p:blipFill>
        <p:spPr>
          <a:xfrm>
            <a:off x="1066800" y="1873541"/>
            <a:ext cx="5666414" cy="3917660"/>
          </a:xfrm>
          <a:prstGeom prst="rect">
            <a:avLst/>
          </a:prstGeom>
        </p:spPr>
      </p:pic>
    </p:spTree>
    <p:extLst>
      <p:ext uri="{BB962C8B-B14F-4D97-AF65-F5344CB8AC3E}">
        <p14:creationId xmlns:p14="http://schemas.microsoft.com/office/powerpoint/2010/main" val="266561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BC5AC0-B394-4CAB-B967-39012B9F0216}" type="slidenum">
              <a:rPr lang="en-US" altLang="en-US" smtClean="0"/>
              <a:pPr/>
              <a:t>9</a:t>
            </a:fld>
            <a:endParaRPr lang="en-US" altLang="en-US"/>
          </a:p>
        </p:txBody>
      </p:sp>
      <p:sp>
        <p:nvSpPr>
          <p:cNvPr id="3" name="Rectangle 2"/>
          <p:cNvSpPr/>
          <p:nvPr/>
        </p:nvSpPr>
        <p:spPr>
          <a:xfrm>
            <a:off x="304800" y="152400"/>
            <a:ext cx="6652514" cy="1077218"/>
          </a:xfrm>
          <a:prstGeom prst="rect">
            <a:avLst/>
          </a:prstGeom>
        </p:spPr>
        <p:txBody>
          <a:bodyPr wrap="square">
            <a:spAutoFit/>
          </a:bodyPr>
          <a:lstStyle/>
          <a:p>
            <a:pPr algn="ctr"/>
            <a:r>
              <a:rPr lang="en-US" sz="3200" b="1" dirty="0">
                <a:latin typeface="Arial" panose="020B0604020202020204" pitchFamily="34" charset="0"/>
                <a:ea typeface="Calibri" panose="020F0502020204030204" pitchFamily="34" charset="0"/>
                <a:cs typeface="Arial" panose="020B0604020202020204" pitchFamily="34" charset="0"/>
              </a:rPr>
              <a:t>Prototype Sensor with Actionable Signal (*)</a:t>
            </a:r>
            <a:endParaRPr lang="en-US" sz="3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219200" y="1291181"/>
            <a:ext cx="5169765" cy="2671219"/>
          </a:xfrm>
          <a:prstGeom prst="rect">
            <a:avLst/>
          </a:prstGeom>
        </p:spPr>
      </p:pic>
      <p:pic>
        <p:nvPicPr>
          <p:cNvPr id="7" name="Picture 6"/>
          <p:cNvPicPr>
            <a:picLocks noChangeAspect="1"/>
          </p:cNvPicPr>
          <p:nvPr/>
        </p:nvPicPr>
        <p:blipFill>
          <a:blip r:embed="rId3"/>
          <a:stretch>
            <a:fillRect/>
          </a:stretch>
        </p:blipFill>
        <p:spPr>
          <a:xfrm>
            <a:off x="3962400" y="4038600"/>
            <a:ext cx="2406848" cy="1669615"/>
          </a:xfrm>
          <a:prstGeom prst="rect">
            <a:avLst/>
          </a:prstGeom>
        </p:spPr>
      </p:pic>
      <p:pic>
        <p:nvPicPr>
          <p:cNvPr id="4" name="Picture 3"/>
          <p:cNvPicPr>
            <a:picLocks noChangeAspect="1"/>
          </p:cNvPicPr>
          <p:nvPr/>
        </p:nvPicPr>
        <p:blipFill>
          <a:blip r:embed="rId4"/>
          <a:stretch>
            <a:fillRect/>
          </a:stretch>
        </p:blipFill>
        <p:spPr>
          <a:xfrm>
            <a:off x="1292053" y="4038600"/>
            <a:ext cx="2465586" cy="1669615"/>
          </a:xfrm>
          <a:prstGeom prst="rect">
            <a:avLst/>
          </a:prstGeom>
        </p:spPr>
      </p:pic>
      <p:pic>
        <p:nvPicPr>
          <p:cNvPr id="8" name="Picture 7">
            <a:extLst>
              <a:ext uri="{FF2B5EF4-FFF2-40B4-BE49-F238E27FC236}">
                <a16:creationId xmlns:a16="http://schemas.microsoft.com/office/drawing/2014/main" id="{F7D1E9E2-255D-4908-86F7-ED80804179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6152121"/>
            <a:ext cx="1143000" cy="508734"/>
          </a:xfrm>
          <a:prstGeom prst="rect">
            <a:avLst/>
          </a:prstGeom>
        </p:spPr>
      </p:pic>
      <p:sp>
        <p:nvSpPr>
          <p:cNvPr id="5" name="TextBox 4">
            <a:extLst>
              <a:ext uri="{FF2B5EF4-FFF2-40B4-BE49-F238E27FC236}">
                <a16:creationId xmlns:a16="http://schemas.microsoft.com/office/drawing/2014/main" id="{12F5314D-0575-486F-9195-84FFB27A0B03}"/>
              </a:ext>
            </a:extLst>
          </p:cNvPr>
          <p:cNvSpPr txBox="1"/>
          <p:nvPr/>
        </p:nvSpPr>
        <p:spPr>
          <a:xfrm>
            <a:off x="1292053" y="5856697"/>
            <a:ext cx="4971233" cy="369332"/>
          </a:xfrm>
          <a:prstGeom prst="rect">
            <a:avLst/>
          </a:prstGeom>
          <a:noFill/>
        </p:spPr>
        <p:txBody>
          <a:bodyPr wrap="none" rtlCol="0">
            <a:spAutoFit/>
          </a:bodyPr>
          <a:lstStyle/>
          <a:p>
            <a:r>
              <a:rPr lang="es-ES" dirty="0"/>
              <a:t>* </a:t>
            </a:r>
            <a:r>
              <a:rPr lang="es-ES" sz="1400" dirty="0" err="1"/>
              <a:t>The</a:t>
            </a:r>
            <a:r>
              <a:rPr lang="es-ES" sz="1400" dirty="0"/>
              <a:t> Zero-Plus </a:t>
            </a:r>
            <a:r>
              <a:rPr lang="es-ES" sz="1400" dirty="0" err="1"/>
              <a:t>prototype</a:t>
            </a:r>
            <a:r>
              <a:rPr lang="es-ES" sz="1400" dirty="0"/>
              <a:t> </a:t>
            </a:r>
            <a:r>
              <a:rPr lang="es-ES" sz="1400" dirty="0" err="1"/>
              <a:t>is</a:t>
            </a:r>
            <a:r>
              <a:rPr lang="es-ES" sz="1400" dirty="0"/>
              <a:t> </a:t>
            </a:r>
            <a:r>
              <a:rPr lang="es-ES" sz="1400" dirty="0" err="1"/>
              <a:t>currently</a:t>
            </a:r>
            <a:r>
              <a:rPr lang="es-ES" sz="1400" dirty="0"/>
              <a:t> </a:t>
            </a:r>
            <a:r>
              <a:rPr lang="es-ES" sz="1400" dirty="0" err="1"/>
              <a:t>under</a:t>
            </a:r>
            <a:r>
              <a:rPr lang="es-ES" sz="1400" dirty="0"/>
              <a:t> </a:t>
            </a:r>
            <a:r>
              <a:rPr lang="es-ES" sz="1400" dirty="0" err="1"/>
              <a:t>development</a:t>
            </a:r>
            <a:endParaRPr lang="es-ES" sz="1400" dirty="0"/>
          </a:p>
        </p:txBody>
      </p:sp>
    </p:spTree>
    <p:extLst>
      <p:ext uri="{BB962C8B-B14F-4D97-AF65-F5344CB8AC3E}">
        <p14:creationId xmlns:p14="http://schemas.microsoft.com/office/powerpoint/2010/main" val="41324819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21503</TotalTime>
  <Words>191</Words>
  <Application>Microsoft Office PowerPoint</Application>
  <PresentationFormat>On-screen Show (4:3)</PresentationFormat>
  <Paragraphs>36</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VRamirez</dc:creator>
  <cp:lastModifiedBy>Vanessa Ramirez</cp:lastModifiedBy>
  <cp:revision>467</cp:revision>
  <dcterms:created xsi:type="dcterms:W3CDTF">2016-05-24T21:11:45Z</dcterms:created>
  <dcterms:modified xsi:type="dcterms:W3CDTF">2017-10-05T17:22:41Z</dcterms:modified>
</cp:coreProperties>
</file>