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9"/>
  </p:notesMasterIdLst>
  <p:sldIdLst>
    <p:sldId id="257" r:id="rId2"/>
    <p:sldId id="258" r:id="rId3"/>
    <p:sldId id="262" r:id="rId4"/>
    <p:sldId id="263" r:id="rId5"/>
    <p:sldId id="264" r:id="rId6"/>
    <p:sldId id="300" r:id="rId7"/>
    <p:sldId id="307" r:id="rId8"/>
    <p:sldId id="267" r:id="rId9"/>
    <p:sldId id="269" r:id="rId10"/>
    <p:sldId id="270" r:id="rId11"/>
    <p:sldId id="314" r:id="rId12"/>
    <p:sldId id="315" r:id="rId13"/>
    <p:sldId id="316" r:id="rId14"/>
    <p:sldId id="271" r:id="rId15"/>
    <p:sldId id="313" r:id="rId16"/>
    <p:sldId id="274" r:id="rId17"/>
    <p:sldId id="275" r:id="rId18"/>
    <p:sldId id="276" r:id="rId19"/>
    <p:sldId id="322" r:id="rId20"/>
    <p:sldId id="323" r:id="rId21"/>
    <p:sldId id="325" r:id="rId22"/>
    <p:sldId id="328" r:id="rId23"/>
    <p:sldId id="326" r:id="rId24"/>
    <p:sldId id="309" r:id="rId25"/>
    <p:sldId id="277" r:id="rId26"/>
    <p:sldId id="279" r:id="rId27"/>
    <p:sldId id="280" r:id="rId28"/>
    <p:sldId id="281" r:id="rId29"/>
    <p:sldId id="282" r:id="rId30"/>
    <p:sldId id="284" r:id="rId31"/>
    <p:sldId id="312" r:id="rId32"/>
    <p:sldId id="285" r:id="rId33"/>
    <p:sldId id="287" r:id="rId34"/>
    <p:sldId id="286" r:id="rId35"/>
    <p:sldId id="306" r:id="rId36"/>
    <p:sldId id="304" r:id="rId37"/>
    <p:sldId id="289" r:id="rId38"/>
    <p:sldId id="290" r:id="rId39"/>
    <p:sldId id="291" r:id="rId40"/>
    <p:sldId id="259" r:id="rId41"/>
    <p:sldId id="292" r:id="rId42"/>
    <p:sldId id="296" r:id="rId43"/>
    <p:sldId id="297" r:id="rId44"/>
    <p:sldId id="298" r:id="rId45"/>
    <p:sldId id="327" r:id="rId46"/>
    <p:sldId id="299" r:id="rId47"/>
    <p:sldId id="301" r:id="rId4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8" autoAdjust="0"/>
    <p:restoredTop sz="93537" autoAdjust="0"/>
  </p:normalViewPr>
  <p:slideViewPr>
    <p:cSldViewPr>
      <p:cViewPr varScale="1">
        <p:scale>
          <a:sx n="106" d="100"/>
          <a:sy n="106" d="100"/>
        </p:scale>
        <p:origin x="1788" y="114"/>
      </p:cViewPr>
      <p:guideLst>
        <p:guide orient="horz" pos="2160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 varScale="1">
      <p:scale>
        <a:sx n="1" d="1"/>
        <a:sy n="1" d="1"/>
      </p:scale>
      <p:origin x="0" y="181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FCB9383-2AE8-4FD7-A33F-3B7CF040E5A3}" type="datetimeFigureOut">
              <a:rPr lang="en-US"/>
              <a:pPr>
                <a:defRPr/>
              </a:pPr>
              <a:t>12/21/2017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7C1A3440-C8D4-4118-BABD-60955B522C6B}" type="slidenum">
              <a:rPr lang="en-US" altLang="en-US"/>
              <a:pPr/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33122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2501271-6488-46D6-BD5A-29A0084EF3E6}" type="slidenum">
              <a:rPr lang="en-US" altLang="en-US">
                <a:latin typeface="Calibri" panose="020F0502020204030204" pitchFamily="34" charset="0"/>
              </a:rPr>
              <a:pPr eaLnBrk="1" hangingPunct="1"/>
              <a:t>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4858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2F07E4E-7FC9-4EAE-B18A-D3CF20B991FA}" type="slidenum">
              <a:rPr lang="en-US" altLang="en-US">
                <a:latin typeface="Calibri" panose="020F0502020204030204" pitchFamily="34" charset="0"/>
              </a:rPr>
              <a:pPr eaLnBrk="1" hangingPunct="1"/>
              <a:t>27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6491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57275C4-96C7-4F35-AB32-7D6CDEDC833E}" type="slidenum">
              <a:rPr lang="en-US" altLang="en-US">
                <a:latin typeface="Calibri" panose="020F0502020204030204" pitchFamily="34" charset="0"/>
              </a:rPr>
              <a:pPr eaLnBrk="1" hangingPunct="1"/>
              <a:t>40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5960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20D7552-1A9D-4ED4-B95C-57C0A34F06DD}" type="slidenum">
              <a:rPr lang="en-US" altLang="en-US">
                <a:latin typeface="Calibri" panose="020F0502020204030204" pitchFamily="34" charset="0"/>
              </a:rPr>
              <a:pPr eaLnBrk="1" hangingPunct="1"/>
              <a:t>41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522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A3440-C8D4-4118-BABD-60955B522C6B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19732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A3440-C8D4-4118-BABD-60955B522C6B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07284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A31BD33-B687-4323-9188-0B9FEEAF342D}" type="slidenum">
              <a:rPr lang="en-US" altLang="en-US">
                <a:latin typeface="Calibri" panose="020F0502020204030204" pitchFamily="34" charset="0"/>
              </a:rPr>
              <a:pPr eaLnBrk="1" hangingPunct="1"/>
              <a:t>6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4706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A3440-C8D4-4118-BABD-60955B522C6B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94300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A3440-C8D4-4118-BABD-60955B522C6B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19467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A3440-C8D4-4118-BABD-60955B522C6B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92295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A3440-C8D4-4118-BABD-60955B522C6B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87241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1A3440-C8D4-4118-BABD-60955B522C6B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730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6AACCC-3D13-40F2-A7FA-C959A786B2FF}" type="datetime1">
              <a:rPr lang="en-US" smtClean="0"/>
              <a:pPr>
                <a:defRPr/>
              </a:pPr>
              <a:t>12/21/2017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E068C-ABA0-4B91-AE9E-1CC8B3EA0E0E}" type="slidenum">
              <a:rPr lang="en-US" altLang="en-US" smtClean="0"/>
              <a:pPr/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3868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6174CA-0DCF-4A57-BEBD-03FD42D7B17E}" type="datetime1">
              <a:rPr lang="en-US" smtClean="0"/>
              <a:pPr>
                <a:defRPr/>
              </a:pPr>
              <a:t>12/21/2017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BEE80-21E6-435E-B63E-A52AEF82E5F2}" type="slidenum">
              <a:rPr lang="en-US" altLang="en-US" smtClean="0"/>
              <a:pPr/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7222914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6174CA-0DCF-4A57-BEBD-03FD42D7B17E}" type="datetime1">
              <a:rPr lang="en-US" smtClean="0"/>
              <a:pPr>
                <a:defRPr/>
              </a:pPr>
              <a:t>12/21/2017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BEE80-21E6-435E-B63E-A52AEF82E5F2}" type="slidenum">
              <a:rPr lang="en-US" altLang="en-US" smtClean="0"/>
              <a:pPr/>
              <a:t>‹Nº›</a:t>
            </a:fld>
            <a:endParaRPr lang="en-US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7586403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6174CA-0DCF-4A57-BEBD-03FD42D7B17E}" type="datetime1">
              <a:rPr lang="en-US" smtClean="0"/>
              <a:pPr>
                <a:defRPr/>
              </a:pPr>
              <a:t>12/21/2017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BEE80-21E6-435E-B63E-A52AEF82E5F2}" type="slidenum">
              <a:rPr lang="en-US" altLang="en-US" smtClean="0"/>
              <a:pPr/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9934104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6174CA-0DCF-4A57-BEBD-03FD42D7B17E}" type="datetime1">
              <a:rPr lang="en-US" smtClean="0"/>
              <a:pPr>
                <a:defRPr/>
              </a:pPr>
              <a:t>12/21/2017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BEE80-21E6-435E-B63E-A52AEF82E5F2}" type="slidenum">
              <a:rPr lang="en-US" altLang="en-US" smtClean="0"/>
              <a:pPr/>
              <a:t>‹Nº›</a:t>
            </a:fld>
            <a:endParaRPr lang="en-US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78244592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6174CA-0DCF-4A57-BEBD-03FD42D7B17E}" type="datetime1">
              <a:rPr lang="en-US" smtClean="0"/>
              <a:pPr>
                <a:defRPr/>
              </a:pPr>
              <a:t>12/21/2017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BEE80-21E6-435E-B63E-A52AEF82E5F2}" type="slidenum">
              <a:rPr lang="en-US" altLang="en-US" smtClean="0"/>
              <a:pPr/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7054721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ABB7E8-8F15-46D3-B5CE-F2AA68394042}" type="datetime1">
              <a:rPr lang="en-US" smtClean="0"/>
              <a:pPr>
                <a:defRPr/>
              </a:pPr>
              <a:t>12/21/2017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84EA8-1D33-45FC-93D1-3FDF228112F7}" type="slidenum">
              <a:rPr lang="en-US" altLang="en-US" smtClean="0"/>
              <a:pPr/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37197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E95C78-C823-4DD1-90F9-F2A8E3765920}" type="datetime1">
              <a:rPr lang="en-US" smtClean="0"/>
              <a:pPr>
                <a:defRPr/>
              </a:pPr>
              <a:t>12/21/2017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EFABB-1131-4C44-982F-2DB318B9CC22}" type="slidenum">
              <a:rPr lang="en-US" altLang="en-US" smtClean="0"/>
              <a:pPr/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4032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3FD04E-A085-4CE2-BA9B-5763D8738073}" type="datetime1">
              <a:rPr lang="en-US" smtClean="0"/>
              <a:pPr>
                <a:defRPr/>
              </a:pPr>
              <a:t>12/21/2017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7550E-20EE-49E2-A418-7B1F96DEABD7}" type="slidenum">
              <a:rPr lang="en-US" altLang="en-US" smtClean="0"/>
              <a:pPr/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2498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ABD053-D6E5-43BF-A021-8D8A5BF841EB}" type="datetime1">
              <a:rPr lang="en-US" smtClean="0"/>
              <a:pPr>
                <a:defRPr/>
              </a:pPr>
              <a:t>12/21/2017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BFC27-1665-42F4-8081-AC85DA74453C}" type="slidenum">
              <a:rPr lang="en-US" altLang="en-US" smtClean="0"/>
              <a:pPr/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5657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393F6F-42DD-48B5-B75D-1CE9D3FCB208}" type="datetime1">
              <a:rPr lang="en-US" smtClean="0"/>
              <a:pPr>
                <a:defRPr/>
              </a:pPr>
              <a:t>12/21/2017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35A92-B909-499C-91F6-73ECCE420F05}" type="slidenum">
              <a:rPr lang="en-US" altLang="en-US" smtClean="0"/>
              <a:pPr/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5873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30F20F-C71D-439D-994A-B001DE729A4A}" type="datetime1">
              <a:rPr lang="en-US" smtClean="0"/>
              <a:pPr>
                <a:defRPr/>
              </a:pPr>
              <a:t>12/21/2017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B3C88-F8F2-48DF-82AB-B24C2E8DB6D5}" type="slidenum">
              <a:rPr lang="en-US" altLang="en-US" smtClean="0"/>
              <a:pPr/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6915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A7C7DF-1617-4798-9065-ADB0453AE2CF}" type="datetime1">
              <a:rPr lang="en-US" smtClean="0"/>
              <a:pPr>
                <a:defRPr/>
              </a:pPr>
              <a:t>12/21/2017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6CB2A-38A9-4F6C-B083-BC6116D94F83}" type="slidenum">
              <a:rPr lang="en-US" altLang="en-US" smtClean="0"/>
              <a:pPr/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9676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B3AEC8-63F8-49E4-AF11-19020151830C}" type="datetime1">
              <a:rPr lang="en-US" smtClean="0"/>
              <a:pPr>
                <a:defRPr/>
              </a:pPr>
              <a:t>12/21/2017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C5AC0-B394-4CAB-B967-39012B9F0216}" type="slidenum">
              <a:rPr lang="en-US" altLang="en-US" smtClean="0"/>
              <a:pPr/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0401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5AA7C9-A755-4DF9-917E-61287C1E22BE}" type="datetime1">
              <a:rPr lang="en-US" smtClean="0"/>
              <a:pPr>
                <a:defRPr/>
              </a:pPr>
              <a:t>12/21/2017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0E59A-F17B-424F-9D52-598D6BF752D0}" type="slidenum">
              <a:rPr lang="en-US" altLang="en-US" smtClean="0"/>
              <a:pPr/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3010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E7CCCC-1422-482C-91ED-61C6C820960F}" type="datetime1">
              <a:rPr lang="en-US" smtClean="0"/>
              <a:pPr>
                <a:defRPr/>
              </a:pPr>
              <a:t>12/21/2017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BD04-92DE-4D51-8CE6-0AD31CEF2AB8}" type="slidenum">
              <a:rPr lang="en-US" altLang="en-US" smtClean="0"/>
              <a:pPr/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1546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66174CA-0DCF-4A57-BEBD-03FD42D7B17E}" type="datetime1">
              <a:rPr lang="en-US" smtClean="0"/>
              <a:pPr>
                <a:defRPr/>
              </a:pPr>
              <a:t>12/21/2017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0BBEE80-21E6-435E-B63E-A52AEF82E5F2}" type="slidenum">
              <a:rPr lang="en-US" altLang="en-US" smtClean="0"/>
              <a:pPr/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6275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.png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6" Type="http://schemas.openxmlformats.org/officeDocument/2006/relationships/image" Target="../media/image8.jpe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6" Type="http://schemas.openxmlformats.org/officeDocument/2006/relationships/image" Target="../media/image2.png"/><Relationship Id="rId5" Type="http://schemas.openxmlformats.org/officeDocument/2006/relationships/image" Target="../media/image9.jpe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3.WAV"/><Relationship Id="rId1" Type="http://schemas.microsoft.com/office/2007/relationships/media" Target="../media/media13.WAV"/><Relationship Id="rId5" Type="http://schemas.openxmlformats.org/officeDocument/2006/relationships/image" Target="../media/image10.jpe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4.WAV"/><Relationship Id="rId1" Type="http://schemas.microsoft.com/office/2007/relationships/media" Target="../media/media14.WAV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1.jpeg"/><Relationship Id="rId2" Type="http://schemas.openxmlformats.org/officeDocument/2006/relationships/audio" Target="../media/media15.WAV"/><Relationship Id="rId1" Type="http://schemas.microsoft.com/office/2007/relationships/media" Target="../media/media15.WAV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6.WAV"/><Relationship Id="rId1" Type="http://schemas.microsoft.com/office/2007/relationships/media" Target="../media/media16.WAV"/><Relationship Id="rId6" Type="http://schemas.openxmlformats.org/officeDocument/2006/relationships/image" Target="../media/image12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7.WAV"/><Relationship Id="rId1" Type="http://schemas.microsoft.com/office/2007/relationships/media" Target="../media/media17.WAV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.png"/><Relationship Id="rId2" Type="http://schemas.openxmlformats.org/officeDocument/2006/relationships/audio" Target="../media/media18.WAV"/><Relationship Id="rId1" Type="http://schemas.microsoft.com/office/2007/relationships/media" Target="../media/media18.WAV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8.png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6" Type="http://schemas.openxmlformats.org/officeDocument/2006/relationships/image" Target="../media/image21.png"/><Relationship Id="rId5" Type="http://schemas.openxmlformats.org/officeDocument/2006/relationships/image" Target="../media/image18.png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2.mp3"/><Relationship Id="rId1" Type="http://schemas.microsoft.com/office/2007/relationships/media" Target="../media/media22.mp3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3.mp3"/><Relationship Id="rId1" Type="http://schemas.microsoft.com/office/2007/relationships/media" Target="../media/media23.mp3"/><Relationship Id="rId6" Type="http://schemas.openxmlformats.org/officeDocument/2006/relationships/image" Target="../media/image24.png"/><Relationship Id="rId5" Type="http://schemas.openxmlformats.org/officeDocument/2006/relationships/image" Target="../media/image25.jpeg"/><Relationship Id="rId4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4.png"/><Relationship Id="rId2" Type="http://schemas.openxmlformats.org/officeDocument/2006/relationships/audio" Target="../media/media24.mp3"/><Relationship Id="rId1" Type="http://schemas.microsoft.com/office/2007/relationships/media" Target="../media/media24.mp3"/><Relationship Id="rId6" Type="http://schemas.openxmlformats.org/officeDocument/2006/relationships/image" Target="../media/image26.jpe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5.mp3"/><Relationship Id="rId1" Type="http://schemas.microsoft.com/office/2007/relationships/media" Target="../media/media25.mp3"/><Relationship Id="rId5" Type="http://schemas.openxmlformats.org/officeDocument/2006/relationships/image" Target="../media/image24.png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6.mp3"/><Relationship Id="rId1" Type="http://schemas.microsoft.com/office/2007/relationships/media" Target="../media/media26.mp3"/><Relationship Id="rId6" Type="http://schemas.openxmlformats.org/officeDocument/2006/relationships/image" Target="../media/image24.png"/><Relationship Id="rId5" Type="http://schemas.openxmlformats.org/officeDocument/2006/relationships/image" Target="../media/image27.jpeg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7.WAV"/><Relationship Id="rId1" Type="http://schemas.microsoft.com/office/2007/relationships/media" Target="../media/media27.WAV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8.WAV"/><Relationship Id="rId1" Type="http://schemas.microsoft.com/office/2007/relationships/media" Target="../media/media28.WAV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9.jpeg"/><Relationship Id="rId2" Type="http://schemas.openxmlformats.org/officeDocument/2006/relationships/audio" Target="../media/media29.WAV"/><Relationship Id="rId1" Type="http://schemas.microsoft.com/office/2007/relationships/media" Target="../media/media29.WAV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0.mp3"/><Relationship Id="rId1" Type="http://schemas.microsoft.com/office/2007/relationships/media" Target="../media/media30.mp3"/><Relationship Id="rId5" Type="http://schemas.openxmlformats.org/officeDocument/2006/relationships/image" Target="../media/image24.png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1.mp3"/><Relationship Id="rId1" Type="http://schemas.microsoft.com/office/2007/relationships/media" Target="../media/media31.mp3"/><Relationship Id="rId6" Type="http://schemas.openxmlformats.org/officeDocument/2006/relationships/image" Target="../media/image24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2.WAV"/><Relationship Id="rId1" Type="http://schemas.microsoft.com/office/2007/relationships/media" Target="../media/media32.WAV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3.WAV"/><Relationship Id="rId1" Type="http://schemas.microsoft.com/office/2007/relationships/media" Target="../media/media33.WAV"/><Relationship Id="rId6" Type="http://schemas.openxmlformats.org/officeDocument/2006/relationships/image" Target="../media/image2.png"/><Relationship Id="rId5" Type="http://schemas.openxmlformats.org/officeDocument/2006/relationships/image" Target="../media/image32.jpeg"/><Relationship Id="rId4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4.WAV"/><Relationship Id="rId1" Type="http://schemas.microsoft.com/office/2007/relationships/media" Target="../media/media34.WAV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5.mp3"/><Relationship Id="rId1" Type="http://schemas.microsoft.com/office/2007/relationships/media" Target="../media/media35.mp3"/><Relationship Id="rId6" Type="http://schemas.openxmlformats.org/officeDocument/2006/relationships/image" Target="../media/image24.png"/><Relationship Id="rId5" Type="http://schemas.openxmlformats.org/officeDocument/2006/relationships/image" Target="../media/image1.png"/><Relationship Id="rId4" Type="http://schemas.openxmlformats.org/officeDocument/2006/relationships/image" Target="../media/image3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2" Type="http://schemas.openxmlformats.org/officeDocument/2006/relationships/audio" Target="../media/media36.WAV"/><Relationship Id="rId1" Type="http://schemas.microsoft.com/office/2007/relationships/media" Target="../media/media36.WAV"/><Relationship Id="rId6" Type="http://schemas.openxmlformats.org/officeDocument/2006/relationships/image" Target="../media/image1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7.WAV"/><Relationship Id="rId1" Type="http://schemas.microsoft.com/office/2007/relationships/media" Target="../media/media37.WAV"/><Relationship Id="rId6" Type="http://schemas.openxmlformats.org/officeDocument/2006/relationships/image" Target="../media/image2.png"/><Relationship Id="rId5" Type="http://schemas.openxmlformats.org/officeDocument/2006/relationships/image" Target="../media/image36.png"/><Relationship Id="rId4" Type="http://schemas.openxmlformats.org/officeDocument/2006/relationships/image" Target="../media/image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8.WAV"/><Relationship Id="rId1" Type="http://schemas.microsoft.com/office/2007/relationships/media" Target="../media/media38.WAV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9.WAV"/><Relationship Id="rId1" Type="http://schemas.microsoft.com/office/2007/relationships/media" Target="../media/media39.WAV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0.WAV"/><Relationship Id="rId1" Type="http://schemas.microsoft.com/office/2007/relationships/media" Target="../media/media40.WAV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1.WAV"/><Relationship Id="rId1" Type="http://schemas.microsoft.com/office/2007/relationships/media" Target="../media/media41.WAV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2.mp3"/><Relationship Id="rId1" Type="http://schemas.microsoft.com/office/2007/relationships/media" Target="../media/media42.mp3"/><Relationship Id="rId4" Type="http://schemas.openxmlformats.org/officeDocument/2006/relationships/image" Target="../media/image2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8.png"/><Relationship Id="rId2" Type="http://schemas.openxmlformats.org/officeDocument/2006/relationships/audio" Target="../media/media43.m4a"/><Relationship Id="rId1" Type="http://schemas.microsoft.com/office/2007/relationships/media" Target="../media/media43.m4a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4" Type="http://schemas.openxmlformats.org/officeDocument/2006/relationships/image" Target="../media/image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4.mp3"/><Relationship Id="rId1" Type="http://schemas.microsoft.com/office/2007/relationships/media" Target="../media/media44.mp3"/><Relationship Id="rId4" Type="http://schemas.openxmlformats.org/officeDocument/2006/relationships/image" Target="../media/image2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5.mp3"/><Relationship Id="rId1" Type="http://schemas.microsoft.com/office/2007/relationships/media" Target="../media/media45.mp3"/><Relationship Id="rId4" Type="http://schemas.openxmlformats.org/officeDocument/2006/relationships/image" Target="../media/image2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6.WAV"/><Relationship Id="rId1" Type="http://schemas.microsoft.com/office/2007/relationships/media" Target="../media/media46.WAV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7.mp3"/><Relationship Id="rId1" Type="http://schemas.microsoft.com/office/2007/relationships/media" Target="../media/media47.mp3"/><Relationship Id="rId5" Type="http://schemas.openxmlformats.org/officeDocument/2006/relationships/image" Target="../media/image24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1.png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457200"/>
            <a:ext cx="70866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dirty="0">
              <a:solidFill>
                <a:srgbClr val="0070C0"/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b="1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b="1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800" dirty="0">
              <a:solidFill>
                <a:srgbClr val="0070C0"/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+mn-lt"/>
                <a:cs typeface="+mn-cs"/>
              </a:rPr>
              <a:t>      Alberto Ramirez Orquin                Vanessa Ramirez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+mn-lt"/>
                <a:cs typeface="+mn-cs"/>
              </a:rPr>
              <a:t>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+mn-lt"/>
                <a:cs typeface="+mn-cs"/>
              </a:rPr>
              <a:t>          </a:t>
            </a:r>
            <a:r>
              <a:rPr lang="en-US" sz="2000" b="1" dirty="0">
                <a:latin typeface="+mn-lt"/>
                <a:cs typeface="+mn-cs"/>
              </a:rPr>
              <a:t>Resilient Grids, LLC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>
                <a:latin typeface="+mn-lt"/>
                <a:cs typeface="+mn-cs"/>
              </a:rPr>
              <a:t>                        </a:t>
            </a:r>
            <a:r>
              <a:rPr lang="en-US" sz="1600" i="1" dirty="0">
                <a:solidFill>
                  <a:srgbClr val="FF0000"/>
                </a:solidFill>
                <a:latin typeface="+mn-lt"/>
                <a:cs typeface="+mn-cs"/>
              </a:rPr>
              <a:t>Audio Presentation</a:t>
            </a:r>
            <a:endParaRPr lang="en-US" sz="4800" i="1" dirty="0">
              <a:solidFill>
                <a:srgbClr val="0070C0"/>
              </a:solidFill>
              <a:latin typeface="+mn-lt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C5AC0-B394-4CAB-B967-39012B9F0216}" type="slidenum">
              <a:rPr lang="en-US" altLang="en-US" smtClean="0"/>
              <a:pPr/>
              <a:t>1</a:t>
            </a:fld>
            <a:endParaRPr lang="en-US" altLang="en-US"/>
          </a:p>
        </p:txBody>
      </p:sp>
      <p:sp>
        <p:nvSpPr>
          <p:cNvPr id="3" name="Title 2"/>
          <p:cNvSpPr>
            <a:spLocks noGrp="1"/>
          </p:cNvSpPr>
          <p:nvPr>
            <p:ph type="ctrTitle" idx="4294967295"/>
          </p:nvPr>
        </p:nvSpPr>
        <p:spPr>
          <a:xfrm>
            <a:off x="864614" y="1447800"/>
            <a:ext cx="61722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300" b="1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</a:t>
            </a:r>
            <a:r>
              <a:rPr lang="en-US" sz="4900" b="1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eutral blocking of Transformer GMD/GIC: why a Surge Arrester</a:t>
            </a:r>
            <a:br>
              <a:rPr lang="en-US" b="1" dirty="0">
                <a:solidFill>
                  <a:schemeClr val="accent6">
                    <a:lumMod val="75000"/>
                  </a:schemeClr>
                </a:solidFill>
                <a:latin typeface="Lucida Handwriting" panose="03010101010101010101" pitchFamily="66" charset="0"/>
                <a:ea typeface="Gungsuh" panose="02030600000101010101" pitchFamily="18" charset="-127"/>
                <a:cs typeface="Aparajita" panose="020B0604020202020204" pitchFamily="34" charset="0"/>
              </a:rPr>
            </a:br>
            <a:endParaRPr lang="en-US" b="1" dirty="0">
              <a:latin typeface="Lucida Handwriting" panose="03010101010101010101" pitchFamily="66" charset="0"/>
              <a:ea typeface="Gungsuh" panose="02030600000101010101" pitchFamily="18" charset="-127"/>
              <a:cs typeface="Aparajita" panose="020B0604020202020204" pitchFamily="34" charset="0"/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6" y="6041363"/>
            <a:ext cx="1003080" cy="600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~PP3770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702675" y="64166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6020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2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26434"/>
            <a:ext cx="7645400" cy="80010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a Neutral-Blocking 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Capacitor?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6CB2A-38A9-4F6C-B083-BC6116D94F83}" type="slidenum">
              <a:rPr lang="en-US" altLang="en-US" smtClean="0"/>
              <a:pPr/>
              <a:t>10</a:t>
            </a:fld>
            <a:endParaRPr lang="en-US" altLang="en-US"/>
          </a:p>
        </p:txBody>
      </p:sp>
      <p:sp>
        <p:nvSpPr>
          <p:cNvPr id="4" name="Rectangle 3"/>
          <p:cNvSpPr/>
          <p:nvPr/>
        </p:nvSpPr>
        <p:spPr>
          <a:xfrm>
            <a:off x="304800" y="2147989"/>
            <a:ext cx="6139876" cy="389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>
                <a:latin typeface="Calibri" panose="020F0502020204030204" pitchFamily="34" charset="0"/>
              </a:rPr>
              <a:t>   </a:t>
            </a:r>
            <a:r>
              <a:rPr lang="en-US" sz="2800" dirty="0"/>
              <a:t>Industry reluctance to this approach is due to costs, size, complexity and perceived operational risks *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   Understanding this problem, and its solution, starts with consideration of three power-system design states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000" dirty="0">
              <a:latin typeface="Calibri" panose="020F0502020204030204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alibri" panose="020F0502020204030204" pitchFamily="34" charset="0"/>
              </a:rPr>
              <a:t>* </a:t>
            </a:r>
            <a:r>
              <a:rPr lang="en-US" sz="1900" dirty="0">
                <a:latin typeface="Calibri" panose="020F0502020204030204" pitchFamily="34" charset="0"/>
              </a:rPr>
              <a:t>Failure modes for the most part unknown</a:t>
            </a:r>
            <a:endParaRPr lang="en-US" sz="1900" dirty="0">
              <a:latin typeface="Calibri" panose="020F0502020204030204" pitchFamily="34" charset="0"/>
              <a:cs typeface="+mn-cs"/>
            </a:endParaRPr>
          </a:p>
        </p:txBody>
      </p:sp>
      <p:pic>
        <p:nvPicPr>
          <p:cNvPr id="11268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676" y="2438400"/>
            <a:ext cx="2378075" cy="2601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~PP3195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2675" y="64166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2375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75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7223125" cy="1143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Neutral-Blocking Capacitor Facts</a:t>
            </a:r>
            <a:endParaRPr lang="en-US" sz="4000" b="1" dirty="0">
              <a:solidFill>
                <a:schemeClr val="accent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6CB2A-38A9-4F6C-B083-BC6116D94F83}" type="slidenum">
              <a:rPr lang="en-US" altLang="en-US" smtClean="0"/>
              <a:pPr/>
              <a:t>11</a:t>
            </a:fld>
            <a:endParaRPr lang="en-US" altLang="en-US"/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381000" y="2392240"/>
            <a:ext cx="48768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dirty="0"/>
              <a:t>    Neutral surge arrester protects the shunt capacitor bank from ground faults</a:t>
            </a:r>
          </a:p>
          <a:p>
            <a:pPr eaLnBrk="1" hangingPunct="1"/>
            <a:r>
              <a:rPr lang="en-US" sz="2400" dirty="0"/>
              <a:t>     Surge arrester also protects all components connected neutral-to-ground, including the winding neutral insulation to ground (typically 110 KV BIL)</a:t>
            </a:r>
            <a:endParaRPr lang="en-US" altLang="en-US" sz="2400" dirty="0"/>
          </a:p>
        </p:txBody>
      </p:sp>
      <p:pic>
        <p:nvPicPr>
          <p:cNvPr id="10245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6228090"/>
            <a:ext cx="761999" cy="455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26070" y="2435874"/>
            <a:ext cx="3062488" cy="2846014"/>
          </a:xfrm>
          <a:prstGeom prst="rect">
            <a:avLst/>
          </a:prstGeom>
        </p:spPr>
      </p:pic>
      <p:pic>
        <p:nvPicPr>
          <p:cNvPr id="12" name="~PP3746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8702675" y="641667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602104"/>
      </p:ext>
    </p:extLst>
  </p:cSld>
  <p:clrMapOvr>
    <a:masterClrMapping/>
  </p:clrMapOvr>
  <p:transition advTm="3217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17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57854" y="642354"/>
            <a:ext cx="7146925" cy="11430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Neutral-Blocking Capacitor Facts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6CB2A-38A9-4F6C-B083-BC6116D94F83}" type="slidenum">
              <a:rPr lang="en-US" altLang="en-US" smtClean="0"/>
              <a:pPr/>
              <a:t>12</a:t>
            </a:fld>
            <a:endParaRPr lang="en-US" altLang="en-US"/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571500" y="2242896"/>
            <a:ext cx="51054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dirty="0">
                <a:latin typeface="Calibri" panose="020F0502020204030204" pitchFamily="34" charset="0"/>
              </a:rPr>
              <a:t>     </a:t>
            </a:r>
            <a:r>
              <a:rPr lang="en-US" sz="2400" dirty="0"/>
              <a:t>At ground faults surge arrester instantaneously by-passes the capacitor bank thus protecting  the transformer wye winding by solidly grounding its neutral   </a:t>
            </a:r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     Any perceived neutral-grounding  capacitor function hence rendered unnecessary</a:t>
            </a:r>
            <a:endParaRPr lang="en-US" altLang="en-US" dirty="0"/>
          </a:p>
        </p:txBody>
      </p:sp>
      <p:pic>
        <p:nvPicPr>
          <p:cNvPr id="1024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6228089"/>
            <a:ext cx="761999" cy="455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79439" y="2362200"/>
            <a:ext cx="2923236" cy="3125578"/>
          </a:xfrm>
          <a:prstGeom prst="rect">
            <a:avLst/>
          </a:prstGeom>
        </p:spPr>
      </p:pic>
      <p:pic>
        <p:nvPicPr>
          <p:cNvPr id="10" name="~PP401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702675" y="641667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948806"/>
      </p:ext>
    </p:extLst>
  </p:cSld>
  <p:clrMapOvr>
    <a:masterClrMapping/>
  </p:clrMapOvr>
  <p:transition advTm="2280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80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7272616" cy="11430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Neutral-Blocking Capacitor Facts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6CB2A-38A9-4F6C-B083-BC6116D94F83}" type="slidenum">
              <a:rPr lang="en-US" altLang="en-US" smtClean="0"/>
              <a:pPr/>
              <a:t>13</a:t>
            </a:fld>
            <a:endParaRPr lang="en-US" altLang="en-US"/>
          </a:p>
        </p:txBody>
      </p:sp>
      <p:sp>
        <p:nvSpPr>
          <p:cNvPr id="5" name="Rectangle 4"/>
          <p:cNvSpPr/>
          <p:nvPr/>
        </p:nvSpPr>
        <p:spPr>
          <a:xfrm>
            <a:off x="723901" y="2053351"/>
            <a:ext cx="4724400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sz="2100" dirty="0">
                <a:latin typeface="Calibri" panose="020F0502020204030204" pitchFamily="34" charset="0"/>
              </a:rPr>
              <a:t>   </a:t>
            </a:r>
            <a:r>
              <a:rPr lang="en-US" sz="2100" dirty="0"/>
              <a:t>Through a ground fault, surge arrester does fully protect transformer winding neutral-end, besides solidly grounding it after a few milliseconds from fault inception; with or without a shunt capacitor</a:t>
            </a:r>
          </a:p>
          <a:p>
            <a:pPr eaLnBrk="1" hangingPunct="1"/>
            <a:endParaRPr lang="en-US" sz="2100" dirty="0"/>
          </a:p>
          <a:p>
            <a:pPr eaLnBrk="1" hangingPunct="1"/>
            <a:r>
              <a:rPr lang="en-US" sz="2100" dirty="0"/>
              <a:t>    Significant electric utility practice on grid transformer ungrounded wye design, with neutral surge arrester applications, feasible even in that substantially more demanding steady-state operation</a:t>
            </a:r>
          </a:p>
        </p:txBody>
      </p:sp>
      <p:pic>
        <p:nvPicPr>
          <p:cNvPr id="8" name="~PP286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8702675" y="6416675"/>
            <a:ext cx="304800" cy="304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9754" y="2286000"/>
            <a:ext cx="3162411" cy="3755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258223"/>
      </p:ext>
    </p:extLst>
  </p:cSld>
  <p:clrMapOvr>
    <a:masterClrMapping/>
  </p:clrMapOvr>
  <p:transition advTm="4579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79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304800" y="471673"/>
            <a:ext cx="7056747" cy="11430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altLang="en-US" sz="3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Basic Power-system device design states</a:t>
            </a:r>
            <a:endParaRPr lang="en-US" sz="38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6CB2A-38A9-4F6C-B083-BC6116D94F83}" type="slidenum">
              <a:rPr lang="en-US" altLang="en-US" smtClean="0"/>
              <a:pPr/>
              <a:t>14</a:t>
            </a:fld>
            <a:endParaRPr lang="en-US" altLang="en-US"/>
          </a:p>
        </p:txBody>
      </p:sp>
      <p:sp>
        <p:nvSpPr>
          <p:cNvPr id="12291" name="Rectangle 2"/>
          <p:cNvSpPr>
            <a:spLocks noChangeArrowheads="1"/>
          </p:cNvSpPr>
          <p:nvPr/>
        </p:nvSpPr>
        <p:spPr bwMode="auto">
          <a:xfrm>
            <a:off x="990600" y="2022775"/>
            <a:ext cx="6683375" cy="420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900" dirty="0"/>
              <a:t>Three basic power-system device design states to consider, possibly in combination:</a:t>
            </a:r>
          </a:p>
          <a:p>
            <a:pPr eaLnBrk="1" hangingPunct="1"/>
            <a:endParaRPr lang="en-US" altLang="en-US" sz="2600" dirty="0"/>
          </a:p>
          <a:p>
            <a:pPr lvl="1" eaLnBrk="1" hangingPunct="1"/>
            <a:r>
              <a:rPr lang="en-US" altLang="en-US" sz="2600" dirty="0"/>
              <a:t> a) Ground-Fault Disturbances</a:t>
            </a:r>
          </a:p>
          <a:p>
            <a:pPr lvl="1" eaLnBrk="1" hangingPunct="1"/>
            <a:endParaRPr lang="en-US" altLang="en-US" sz="2600" dirty="0"/>
          </a:p>
          <a:p>
            <a:pPr lvl="1" eaLnBrk="1" hangingPunct="1"/>
            <a:r>
              <a:rPr lang="en-US" altLang="en-US" sz="2600" dirty="0"/>
              <a:t> b) GMD/GIC</a:t>
            </a:r>
          </a:p>
          <a:p>
            <a:pPr lvl="1" eaLnBrk="1" hangingPunct="1"/>
            <a:endParaRPr lang="en-US" altLang="en-US" sz="2600" dirty="0"/>
          </a:p>
          <a:p>
            <a:pPr lvl="1" eaLnBrk="1" hangingPunct="1"/>
            <a:r>
              <a:rPr lang="en-US" altLang="en-US" sz="2600" dirty="0"/>
              <a:t> c) Steady State</a:t>
            </a:r>
            <a:endParaRPr lang="en-US" altLang="en-US" sz="2400" dirty="0"/>
          </a:p>
          <a:p>
            <a:pPr eaLnBrk="1" hangingPunct="1"/>
            <a:endParaRPr lang="en-US" altLang="en-US" sz="2400" dirty="0"/>
          </a:p>
        </p:txBody>
      </p:sp>
      <p:pic>
        <p:nvPicPr>
          <p:cNvPr id="12292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6154514"/>
            <a:ext cx="838199" cy="501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~PP402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2675" y="64166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1994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4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62943"/>
            <a:ext cx="6477000" cy="11430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Simultaneous Condition</a:t>
            </a:r>
            <a:endParaRPr lang="en-US" sz="4000" b="1" dirty="0">
              <a:solidFill>
                <a:schemeClr val="accent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6CB2A-38A9-4F6C-B083-BC6116D94F83}" type="slidenum">
              <a:rPr lang="en-US" altLang="en-US" smtClean="0"/>
              <a:pPr/>
              <a:t>15</a:t>
            </a:fld>
            <a:endParaRPr lang="en-US" altLang="en-US"/>
          </a:p>
        </p:txBody>
      </p:sp>
      <p:sp>
        <p:nvSpPr>
          <p:cNvPr id="14339" name="Rectangle 2"/>
          <p:cNvSpPr>
            <a:spLocks noChangeArrowheads="1"/>
          </p:cNvSpPr>
          <p:nvPr/>
        </p:nvSpPr>
        <p:spPr bwMode="auto">
          <a:xfrm>
            <a:off x="762000" y="2364197"/>
            <a:ext cx="4495800" cy="298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000" dirty="0"/>
              <a:t>Ground Fault and GMD/GIC </a:t>
            </a:r>
          </a:p>
          <a:p>
            <a:pPr eaLnBrk="1" hangingPunct="1"/>
            <a:endParaRPr lang="en-US" altLang="en-US" sz="2800" dirty="0"/>
          </a:p>
          <a:p>
            <a:pPr eaLnBrk="1" hangingPunct="1"/>
            <a:r>
              <a:rPr lang="en-US" altLang="en-US" sz="2500" dirty="0"/>
              <a:t>Mitigation Device Deployed</a:t>
            </a:r>
          </a:p>
          <a:p>
            <a:pPr eaLnBrk="1" hangingPunct="1"/>
            <a:r>
              <a:rPr lang="en-US" altLang="en-US" sz="2500" dirty="0"/>
              <a:t>  </a:t>
            </a:r>
          </a:p>
          <a:p>
            <a:pPr eaLnBrk="1" hangingPunct="1"/>
            <a:r>
              <a:rPr lang="en-US" altLang="en-US" sz="2500" b="1" dirty="0">
                <a:solidFill>
                  <a:srgbClr val="00B050"/>
                </a:solidFill>
              </a:rPr>
              <a:t>Inconsequential</a:t>
            </a:r>
            <a:r>
              <a:rPr lang="en-US" altLang="en-US" sz="2500" dirty="0"/>
              <a:t>; transformer protected by Surge Arrester  </a:t>
            </a:r>
          </a:p>
        </p:txBody>
      </p:sp>
      <p:pic>
        <p:nvPicPr>
          <p:cNvPr id="14341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6113158"/>
            <a:ext cx="990599" cy="592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~PP262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2675" y="64166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91292" y="2512602"/>
            <a:ext cx="2819406" cy="2837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697762"/>
      </p:ext>
    </p:extLst>
  </p:cSld>
  <p:clrMapOvr>
    <a:masterClrMapping/>
  </p:clrMapOvr>
  <p:transition advTm="3694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94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-228600" y="533400"/>
            <a:ext cx="8229600" cy="1143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4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GIC-State Condition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6CB2A-38A9-4F6C-B083-BC6116D94F83}" type="slidenum">
              <a:rPr lang="en-US" altLang="en-US" smtClean="0"/>
              <a:pPr/>
              <a:t>16</a:t>
            </a:fld>
            <a:endParaRPr lang="en-US" altLang="en-US"/>
          </a:p>
        </p:txBody>
      </p:sp>
      <p:sp>
        <p:nvSpPr>
          <p:cNvPr id="15363" name="Rectangle 2"/>
          <p:cNvSpPr>
            <a:spLocks noChangeArrowheads="1"/>
          </p:cNvSpPr>
          <p:nvPr/>
        </p:nvSpPr>
        <p:spPr bwMode="auto">
          <a:xfrm>
            <a:off x="533400" y="2270289"/>
            <a:ext cx="5283346" cy="292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/>
              <a:t>Steady State and GMD/GIC</a:t>
            </a:r>
          </a:p>
          <a:p>
            <a:pPr eaLnBrk="1" hangingPunct="1"/>
            <a:endParaRPr lang="en-US" altLang="en-US" sz="2500" dirty="0"/>
          </a:p>
          <a:p>
            <a:pPr eaLnBrk="1" hangingPunct="1"/>
            <a:r>
              <a:rPr lang="en-US" altLang="en-US" sz="2600" dirty="0"/>
              <a:t>Mitigation Device Not Deployed</a:t>
            </a:r>
          </a:p>
          <a:p>
            <a:pPr eaLnBrk="1" hangingPunct="1"/>
            <a:endParaRPr lang="en-US" altLang="en-US" sz="2500" dirty="0"/>
          </a:p>
          <a:p>
            <a:pPr eaLnBrk="1" hangingPunct="1"/>
            <a:r>
              <a:rPr lang="en-US" altLang="en-US" sz="2600" dirty="0">
                <a:solidFill>
                  <a:srgbClr val="FF0000"/>
                </a:solidFill>
              </a:rPr>
              <a:t>Problematic</a:t>
            </a:r>
            <a:r>
              <a:rPr lang="en-US" altLang="en-US" sz="2600" dirty="0"/>
              <a:t>; transformer traversed by GIC currents</a:t>
            </a:r>
            <a:r>
              <a:rPr lang="en-US" altLang="en-US" sz="2400" dirty="0"/>
              <a:t>   </a:t>
            </a:r>
            <a:endParaRPr lang="en-US" altLang="en-US" sz="1600" dirty="0"/>
          </a:p>
          <a:p>
            <a:pPr eaLnBrk="1" hangingPunct="1"/>
            <a:r>
              <a:rPr lang="en-US" altLang="en-US" sz="2400" dirty="0">
                <a:latin typeface="Calibri" panose="020F0502020204030204" pitchFamily="34" charset="0"/>
              </a:rPr>
              <a:t> </a:t>
            </a:r>
          </a:p>
        </p:txBody>
      </p:sp>
      <p:pic>
        <p:nvPicPr>
          <p:cNvPr id="15365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992965"/>
            <a:ext cx="1219200" cy="728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~PP1669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2675" y="64166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9800" y="2270289"/>
            <a:ext cx="2682875" cy="2618032"/>
          </a:xfrm>
          <a:prstGeom prst="rect">
            <a:avLst/>
          </a:prstGeom>
        </p:spPr>
      </p:pic>
    </p:spTree>
  </p:cSld>
  <p:clrMapOvr>
    <a:masterClrMapping/>
  </p:clrMapOvr>
  <p:transition advTm="2134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34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97003"/>
            <a:ext cx="7086600" cy="13208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a Neutral-Blocking Capacitor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6CB2A-38A9-4F6C-B083-BC6116D94F83}" type="slidenum">
              <a:rPr lang="en-US" altLang="en-US" smtClean="0"/>
              <a:pPr/>
              <a:t>17</a:t>
            </a:fld>
            <a:endParaRPr lang="en-US" altLang="en-US"/>
          </a:p>
        </p:txBody>
      </p:sp>
      <p:sp>
        <p:nvSpPr>
          <p:cNvPr id="16387" name="Rectangle 2"/>
          <p:cNvSpPr>
            <a:spLocks noChangeArrowheads="1"/>
          </p:cNvSpPr>
          <p:nvPr/>
        </p:nvSpPr>
        <p:spPr bwMode="auto">
          <a:xfrm>
            <a:off x="478631" y="2445299"/>
            <a:ext cx="4724400" cy="335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/>
              <a:t>GMD/GIC Disturbance</a:t>
            </a:r>
          </a:p>
          <a:p>
            <a:pPr eaLnBrk="1" hangingPunct="1"/>
            <a:endParaRPr lang="en-US" altLang="en-US" sz="2800" dirty="0"/>
          </a:p>
          <a:p>
            <a:pPr eaLnBrk="1" hangingPunct="1"/>
            <a:r>
              <a:rPr lang="en-US" altLang="en-US" sz="2800" dirty="0"/>
              <a:t>Mitigation Device Deployed</a:t>
            </a:r>
          </a:p>
          <a:p>
            <a:pPr eaLnBrk="1" hangingPunct="1"/>
            <a:r>
              <a:rPr lang="en-US" altLang="en-US" sz="2200" dirty="0"/>
              <a:t>   </a:t>
            </a:r>
          </a:p>
          <a:p>
            <a:pPr eaLnBrk="1" hangingPunct="1"/>
            <a:r>
              <a:rPr lang="en-US" altLang="en-US" sz="2600" b="1" dirty="0">
                <a:solidFill>
                  <a:srgbClr val="00B050"/>
                </a:solidFill>
              </a:rPr>
              <a:t>Inconsequential</a:t>
            </a:r>
            <a:r>
              <a:rPr lang="en-US" altLang="en-US" sz="2600" dirty="0"/>
              <a:t>;  transformer  protected by a neutral-blocking scheme</a:t>
            </a:r>
            <a:endParaRPr lang="en-US" altLang="en-US" sz="2400" dirty="0"/>
          </a:p>
          <a:p>
            <a:pPr eaLnBrk="1" hangingPunct="1"/>
            <a:endParaRPr lang="en-US" altLang="en-US" sz="2400" dirty="0">
              <a:latin typeface="Calibri" panose="020F0502020204030204" pitchFamily="34" charset="0"/>
            </a:endParaRPr>
          </a:p>
        </p:txBody>
      </p:sp>
      <p:pic>
        <p:nvPicPr>
          <p:cNvPr id="16388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938" y="2633625"/>
            <a:ext cx="3220752" cy="2780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6291767"/>
            <a:ext cx="719137" cy="429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~PP27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2675" y="64166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2280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80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8600" y="464053"/>
            <a:ext cx="7772400" cy="939800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3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a GIC Neutral-Blocking Surge Arrester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6CB2A-38A9-4F6C-B083-BC6116D94F83}" type="slidenum">
              <a:rPr lang="en-US" altLang="en-US" smtClean="0"/>
              <a:pPr/>
              <a:t>18</a:t>
            </a:fld>
            <a:endParaRPr lang="en-US" altLang="en-US"/>
          </a:p>
        </p:txBody>
      </p:sp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490576" y="1981199"/>
            <a:ext cx="4953000" cy="5001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/>
              <a:t>GMD/GIC Disturbance</a:t>
            </a:r>
          </a:p>
          <a:p>
            <a:pPr eaLnBrk="1" hangingPunct="1"/>
            <a:endParaRPr lang="en-US" altLang="en-US" sz="2500" dirty="0"/>
          </a:p>
          <a:p>
            <a:pPr eaLnBrk="1" hangingPunct="1"/>
            <a:r>
              <a:rPr lang="en-US" altLang="en-US" sz="2500" dirty="0"/>
              <a:t>  Surge arrester, in parallel  with capacitor,  performs a not duly appreciated  blocking  function identical to the one carried out </a:t>
            </a:r>
          </a:p>
          <a:p>
            <a:pPr eaLnBrk="1" hangingPunct="1"/>
            <a:r>
              <a:rPr lang="en-US" altLang="en-US" sz="2500" dirty="0"/>
              <a:t>by the capacitor</a:t>
            </a:r>
            <a:r>
              <a:rPr lang="en-US" altLang="en-US" sz="2600" dirty="0"/>
              <a:t> </a:t>
            </a:r>
          </a:p>
          <a:p>
            <a:pPr eaLnBrk="1" hangingPunct="1"/>
            <a:r>
              <a:rPr lang="en-US" altLang="en-US" sz="2400" dirty="0"/>
              <a:t>  Otherwise GIC current could flow</a:t>
            </a:r>
          </a:p>
          <a:p>
            <a:pPr eaLnBrk="1" hangingPunct="1"/>
            <a:r>
              <a:rPr lang="en-US" altLang="en-US" sz="2400" dirty="0"/>
              <a:t>to ground through surge-arrester </a:t>
            </a:r>
          </a:p>
          <a:p>
            <a:pPr eaLnBrk="1" hangingPunct="1"/>
            <a:r>
              <a:rPr lang="en-US" altLang="en-US" sz="2400" dirty="0"/>
              <a:t>path</a:t>
            </a:r>
          </a:p>
          <a:p>
            <a:pPr eaLnBrk="1" hangingPunct="1"/>
            <a:r>
              <a:rPr lang="en-US" altLang="en-US" sz="1600" dirty="0"/>
              <a:t>   </a:t>
            </a:r>
          </a:p>
          <a:p>
            <a:pPr eaLnBrk="1" hangingPunct="1"/>
            <a:r>
              <a:rPr lang="en-US" altLang="en-US" sz="1600" dirty="0"/>
              <a:t>Actually, there is a record of that problem happening in a well-documented case    </a:t>
            </a:r>
          </a:p>
          <a:p>
            <a:pPr eaLnBrk="1" hangingPunct="1"/>
            <a:r>
              <a:rPr lang="en-US" altLang="en-US" sz="1600" dirty="0">
                <a:latin typeface="Calibri" panose="020F0502020204030204" pitchFamily="34" charset="0"/>
              </a:rPr>
              <a:t> </a:t>
            </a:r>
            <a:endParaRPr lang="en-US" altLang="en-US" sz="2400" dirty="0">
              <a:latin typeface="Calibri" panose="020F0502020204030204" pitchFamily="34" charset="0"/>
            </a:endParaRPr>
          </a:p>
        </p:txBody>
      </p:sp>
      <p:pic>
        <p:nvPicPr>
          <p:cNvPr id="17412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37" y="6137114"/>
            <a:ext cx="228600" cy="279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953" y="4481883"/>
            <a:ext cx="220530" cy="312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576" y="3013533"/>
            <a:ext cx="3239706" cy="2936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~PP2997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2675" y="64166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3051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51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C5AC0-B394-4CAB-B967-39012B9F0216}" type="slidenum">
              <a:rPr lang="en-US" altLang="en-US" smtClean="0"/>
              <a:pPr/>
              <a:t>19</a:t>
            </a:fld>
            <a:endParaRPr lang="en-US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914400" y="855125"/>
            <a:ext cx="77724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Capacitor Scheme Alternat</a:t>
            </a:r>
            <a:r>
              <a:rPr lang="en-US" sz="3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3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0" y="2368577"/>
            <a:ext cx="5839326" cy="254372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19200" y="4912297"/>
            <a:ext cx="333277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Capacitor Neutral-Blocking Device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8C02713-6C03-449D-B9A7-58D2AD5FDB5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58" y="6194572"/>
            <a:ext cx="621758" cy="41245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3075A49-11C2-49F6-A305-FC869A499531}"/>
              </a:ext>
            </a:extLst>
          </p:cNvPr>
          <p:cNvSpPr txBox="1"/>
          <p:nvPr/>
        </p:nvSpPr>
        <p:spPr>
          <a:xfrm>
            <a:off x="4653976" y="4912297"/>
            <a:ext cx="3581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Alternative Capacitor Device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731245"/>
      </p:ext>
    </p:extLst>
  </p:cSld>
  <p:clrMapOvr>
    <a:masterClrMapping/>
  </p:clrMapOvr>
  <p:transition advTm="3301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  <p:extLst mod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2015470"/>
            <a:ext cx="62484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pitchFamily="18" charset="0"/>
              </a:rPr>
              <a:t>    Introducing a simple, cost-effective means to deal with this major hazard     by means of an innovative surge-arrester  GIC-blocking principle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ea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pitchFamily="18" charset="0"/>
              </a:rPr>
              <a:t>    Essential discussion regarding the impact upon transformer grounding of devices based on neutral GIC blocking </a:t>
            </a:r>
            <a:endParaRPr lang="en-US" sz="2800" dirty="0">
              <a:ea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C5AC0-B394-4CAB-B967-39012B9F0216}" type="slidenum">
              <a:rPr lang="en-US" altLang="en-US" smtClean="0"/>
              <a:pPr/>
              <a:t>2</a:t>
            </a:fld>
            <a:endParaRPr lang="en-US" altLang="en-US"/>
          </a:p>
        </p:txBody>
      </p:sp>
      <p:sp>
        <p:nvSpPr>
          <p:cNvPr id="3" name="Title 2"/>
          <p:cNvSpPr>
            <a:spLocks noGrp="1"/>
          </p:cNvSpPr>
          <p:nvPr>
            <p:ph type="ctrTitle" idx="4294967295"/>
          </p:nvPr>
        </p:nvSpPr>
        <p:spPr>
          <a:xfrm>
            <a:off x="1981200" y="762000"/>
            <a:ext cx="2068513" cy="7239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General</a:t>
            </a:r>
          </a:p>
        </p:txBody>
      </p:sp>
      <p:pic>
        <p:nvPicPr>
          <p:cNvPr id="3076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23925"/>
            <a:ext cx="838200" cy="547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~PP1150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2675" y="64166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1475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5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C5AC0-B394-4CAB-B967-39012B9F0216}" type="slidenum">
              <a:rPr lang="en-US" altLang="en-US" smtClean="0"/>
              <a:pPr/>
              <a:t>20</a:t>
            </a:fld>
            <a:endParaRPr lang="en-US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1752600" y="381000"/>
            <a:ext cx="5383205" cy="6617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Critical Considerations</a:t>
            </a:r>
          </a:p>
        </p:txBody>
      </p:sp>
      <p:sp>
        <p:nvSpPr>
          <p:cNvPr id="3" name="Rectangle 2"/>
          <p:cNvSpPr/>
          <p:nvPr/>
        </p:nvSpPr>
        <p:spPr>
          <a:xfrm>
            <a:off x="990600" y="3505200"/>
            <a:ext cx="7391400" cy="373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Capacitor-bank footprint/rating, a limiting factor</a:t>
            </a:r>
          </a:p>
          <a:p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2400" dirty="0">
                <a:ea typeface="Times New Roman" panose="02020603050405020304" pitchFamily="18" charset="0"/>
              </a:rPr>
              <a:t>   Capacitor-bank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constrained to Distribution lower-voltage ratings</a:t>
            </a:r>
          </a:p>
          <a:p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Protective devices consequently constrained to Distribution lower-voltage ratings</a:t>
            </a:r>
          </a:p>
          <a:p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21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53666F3-A822-4814-8F3E-EAE8A23601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88" y="6293145"/>
            <a:ext cx="926685" cy="412455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91589" y="1311857"/>
            <a:ext cx="3705225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018737"/>
      </p:ext>
    </p:extLst>
  </p:cSld>
  <p:clrMapOvr>
    <a:masterClrMapping/>
  </p:clrMapOvr>
  <p:transition advTm="3719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C5AC0-B394-4CAB-B967-39012B9F0216}" type="slidenum">
              <a:rPr lang="en-US" altLang="en-US" smtClean="0"/>
              <a:pPr/>
              <a:t>21</a:t>
            </a:fld>
            <a:endParaRPr lang="en-US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1317790" y="381000"/>
            <a:ext cx="5383205" cy="6617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700" b="1" dirty="0">
                <a:solidFill>
                  <a:schemeClr val="accent6">
                    <a:lumMod val="75000"/>
                  </a:schemeClr>
                </a:solidFill>
              </a:rPr>
              <a:t>Critical Considerations</a:t>
            </a:r>
          </a:p>
        </p:txBody>
      </p:sp>
      <p:sp>
        <p:nvSpPr>
          <p:cNvPr id="3" name="Rectangle 2"/>
          <p:cNvSpPr/>
          <p:nvPr/>
        </p:nvSpPr>
        <p:spPr>
          <a:xfrm>
            <a:off x="230029" y="3513054"/>
            <a:ext cx="7558726" cy="4078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ea typeface="Times New Roman" panose="02020603050405020304" pitchFamily="18" charset="0"/>
              </a:rPr>
              <a:t>    As protective devices are constrained to Distribution lower-voltage ratings a sizable EMP impact will set a neutral voltage causing either a surge arrester bypass to ground or alternatively conduction of the spark gap</a:t>
            </a:r>
          </a:p>
          <a:p>
            <a:endParaRPr lang="en-US" sz="2400" dirty="0">
              <a:ea typeface="Times New Roman" panose="02020603050405020304" pitchFamily="18" charset="0"/>
            </a:endParaRPr>
          </a:p>
          <a:p>
            <a:r>
              <a:rPr lang="en-US" sz="2400" dirty="0">
                <a:ea typeface="Times New Roman" panose="02020603050405020304" pitchFamily="18" charset="0"/>
              </a:rPr>
              <a:t>   GIC will then flow through the transformer to ground</a:t>
            </a:r>
          </a:p>
          <a:p>
            <a:endParaRPr lang="en-US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53666F3-A822-4814-8F3E-EAE8A23601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273338"/>
            <a:ext cx="990600" cy="440903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09800" y="1383372"/>
            <a:ext cx="3752850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117201"/>
      </p:ext>
    </p:extLst>
  </p:cSld>
  <p:clrMapOvr>
    <a:masterClrMapping/>
  </p:clrMapOvr>
  <p:transition advTm="3296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C5AC0-B394-4CAB-B967-39012B9F0216}" type="slidenum">
              <a:rPr lang="en-US" altLang="en-US" smtClean="0"/>
              <a:pPr/>
              <a:t>22</a:t>
            </a:fld>
            <a:endParaRPr lang="en-US" alt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 idx="4294967295"/>
          </p:nvPr>
        </p:nvSpPr>
        <p:spPr>
          <a:xfrm>
            <a:off x="914400" y="2405979"/>
            <a:ext cx="6740562" cy="3489390"/>
          </a:xfrm>
        </p:spPr>
        <p:txBody>
          <a:bodyPr>
            <a:normAutofit fontScale="90000"/>
          </a:bodyPr>
          <a:lstStyle/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Higher blocking-device ratings and attendant protecting devices (say up to 20 KV) could be attempted, despite its exponential cost/size impact, to prevent EMP shocks from circumventing the unit </a:t>
            </a:r>
            <a:b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However, ground faults causing lower than said 20 KV neutral voltages would directly impact both device capacitor and resonance-damping resistors setting extreme power-rating requirements for a critical time until protective switching happens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533400"/>
            <a:ext cx="4191000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3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Capacitor Neutral-Blocking Device Dilemma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53666F3-A822-4814-8F3E-EAE8A23601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6338216"/>
            <a:ext cx="838200" cy="3730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4681" y="590564"/>
            <a:ext cx="3162300" cy="1533525"/>
          </a:xfrm>
          <a:prstGeom prst="rect">
            <a:avLst/>
          </a:prstGeom>
        </p:spPr>
      </p:pic>
      <p:pic>
        <p:nvPicPr>
          <p:cNvPr id="5" name="Multimedia28">
            <a:hlinkClick r:id="" action="ppaction://media"/>
            <a:extLst>
              <a:ext uri="{FF2B5EF4-FFF2-40B4-BE49-F238E27FC236}">
                <a16:creationId xmlns:a16="http://schemas.microsoft.com/office/drawing/2014/main" id="{B2D0866A-3D3C-4BF0-ABB4-86379D5F4B0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648700" y="622392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750186"/>
      </p:ext>
    </p:extLst>
  </p:cSld>
  <p:clrMapOvr>
    <a:masterClrMapping/>
  </p:clrMapOvr>
  <p:transition advTm="3919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2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C5AC0-B394-4CAB-B967-39012B9F0216}" type="slidenum">
              <a:rPr lang="en-US" altLang="en-US" smtClean="0"/>
              <a:pPr/>
              <a:t>23</a:t>
            </a:fld>
            <a:endParaRPr lang="en-US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1423197" y="293135"/>
            <a:ext cx="5383205" cy="6617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700" b="1" dirty="0">
                <a:solidFill>
                  <a:schemeClr val="accent6">
                    <a:lumMod val="75000"/>
                  </a:schemeClr>
                </a:solidFill>
              </a:rPr>
              <a:t>Critical Considerations</a:t>
            </a:r>
          </a:p>
        </p:txBody>
      </p:sp>
      <p:sp>
        <p:nvSpPr>
          <p:cNvPr id="3" name="Rectangle 2"/>
          <p:cNvSpPr/>
          <p:nvPr/>
        </p:nvSpPr>
        <p:spPr>
          <a:xfrm>
            <a:off x="685800" y="3962400"/>
            <a:ext cx="7481098" cy="337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ea typeface="Times New Roman" panose="02020603050405020304" pitchFamily="18" charset="0"/>
              </a:rPr>
              <a:t>    The only constraint upon a single Surge-arrester device stems from its dual-functionality requirements</a:t>
            </a:r>
          </a:p>
          <a:p>
            <a:endParaRPr lang="en-US" sz="2400" dirty="0">
              <a:ea typeface="Times New Roman" panose="02020603050405020304" pitchFamily="18" charset="0"/>
            </a:endParaRPr>
          </a:p>
          <a:p>
            <a:r>
              <a:rPr lang="en-US" sz="2400" dirty="0">
                <a:ea typeface="Times New Roman" panose="02020603050405020304" pitchFamily="18" charset="0"/>
              </a:rPr>
              <a:t>    Much higher ratings possible making EMP neutral voltage inductions inconsequential to GIC blocking</a:t>
            </a:r>
            <a:endParaRPr lang="en-US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53666F3-A822-4814-8F3E-EAE8A23601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200260"/>
            <a:ext cx="926685" cy="4124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1800" y="1219200"/>
            <a:ext cx="2286000" cy="2421970"/>
          </a:xfrm>
          <a:prstGeom prst="rect">
            <a:avLst/>
          </a:prstGeom>
        </p:spPr>
      </p:pic>
      <p:pic>
        <p:nvPicPr>
          <p:cNvPr id="8" name="Multimedia27">
            <a:hlinkClick r:id="" action="ppaction://media"/>
            <a:extLst>
              <a:ext uri="{FF2B5EF4-FFF2-40B4-BE49-F238E27FC236}">
                <a16:creationId xmlns:a16="http://schemas.microsoft.com/office/drawing/2014/main" id="{DBA9FEED-FE83-48CB-B5FE-97929203919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620587" y="6264075"/>
            <a:ext cx="284825" cy="28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253254"/>
      </p:ext>
    </p:extLst>
  </p:cSld>
  <p:clrMapOvr>
    <a:masterClrMapping/>
  </p:clrMapOvr>
  <p:transition advTm="247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6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22356"/>
            <a:ext cx="6243795" cy="917575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a GIC Neutral-blocking            </a:t>
            </a:r>
            <a:br>
              <a:rPr lang="en-US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Surge Arrester</a:t>
            </a:r>
            <a:b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33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6CB2A-38A9-4F6C-B083-BC6116D94F83}" type="slidenum">
              <a:rPr lang="en-US" altLang="en-US" smtClean="0"/>
              <a:pPr/>
              <a:t>24</a:t>
            </a:fld>
            <a:endParaRPr lang="en-US" altLang="en-US"/>
          </a:p>
        </p:txBody>
      </p:sp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1757363" y="3173413"/>
            <a:ext cx="180022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300" dirty="0"/>
              <a:t>We Propose</a:t>
            </a:r>
          </a:p>
        </p:txBody>
      </p:sp>
      <p:pic>
        <p:nvPicPr>
          <p:cNvPr id="1843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6155171"/>
            <a:ext cx="947738" cy="566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0000" y="2514600"/>
            <a:ext cx="2590557" cy="2667000"/>
          </a:xfrm>
          <a:prstGeom prst="rect">
            <a:avLst/>
          </a:prstGeom>
        </p:spPr>
      </p:pic>
      <p:pic>
        <p:nvPicPr>
          <p:cNvPr id="5" name="Multimedia26">
            <a:hlinkClick r:id="" action="ppaction://media"/>
            <a:extLst>
              <a:ext uri="{FF2B5EF4-FFF2-40B4-BE49-F238E27FC236}">
                <a16:creationId xmlns:a16="http://schemas.microsoft.com/office/drawing/2014/main" id="{BF8FB5D1-441D-4C61-A877-0041950B3E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666653" y="6406487"/>
            <a:ext cx="358283" cy="358283"/>
          </a:xfrm>
          <a:prstGeom prst="rect">
            <a:avLst/>
          </a:prstGeom>
        </p:spPr>
      </p:pic>
    </p:spTree>
  </p:cSld>
  <p:clrMapOvr>
    <a:masterClrMapping/>
  </p:clrMapOvr>
  <p:transition advTm="1187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2684" y="3474564"/>
            <a:ext cx="8379823" cy="1470025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br>
              <a:rPr lang="en-US" sz="4400" b="1" dirty="0">
                <a:solidFill>
                  <a:schemeClr val="accent6">
                    <a:lumMod val="75000"/>
                  </a:schemeClr>
                </a:solidFill>
              </a:rPr>
            </a:br>
            <a:br>
              <a:rPr lang="en-US" sz="4400" b="1" dirty="0">
                <a:solidFill>
                  <a:schemeClr val="accent6">
                    <a:lumMod val="75000"/>
                  </a:schemeClr>
                </a:solidFill>
              </a:rPr>
            </a:br>
            <a:br>
              <a:rPr lang="en-US" sz="44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4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3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a GIC Neutral-blocki</a:t>
            </a:r>
            <a:r>
              <a:rPr lang="en-US" sz="43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</a:t>
            </a:r>
            <a:r>
              <a:rPr lang="en-US" sz="43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br>
              <a:rPr lang="en-US" sz="43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3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Surge Arrester</a:t>
            </a:r>
            <a:br>
              <a:rPr lang="en-US" sz="4300" dirty="0"/>
            </a:br>
            <a:br>
              <a:rPr lang="en-US" dirty="0"/>
            </a:br>
            <a:br>
              <a:rPr lang="en-US" sz="3100" dirty="0"/>
            </a:br>
            <a:br>
              <a:rPr lang="en-US" sz="3100" dirty="0"/>
            </a:br>
            <a:br>
              <a:rPr lang="en-US" sz="2900" dirty="0"/>
            </a:br>
            <a:br>
              <a:rPr lang="en-US" sz="2800" dirty="0"/>
            </a:br>
            <a:endParaRPr lang="en-US" dirty="0"/>
          </a:p>
        </p:txBody>
      </p:sp>
      <p:sp>
        <p:nvSpPr>
          <p:cNvPr id="19459" name="Subtitle 2"/>
          <p:cNvSpPr>
            <a:spLocks noGrp="1"/>
          </p:cNvSpPr>
          <p:nvPr>
            <p:ph type="subTitle" idx="1"/>
          </p:nvPr>
        </p:nvSpPr>
        <p:spPr>
          <a:xfrm>
            <a:off x="924562" y="2586595"/>
            <a:ext cx="6705600" cy="2971800"/>
          </a:xfrm>
        </p:spPr>
        <p:txBody>
          <a:bodyPr>
            <a:normAutofit lnSpcReduction="10000"/>
          </a:bodyPr>
          <a:lstStyle/>
          <a:p>
            <a:pPr algn="l"/>
            <a:r>
              <a:rPr lang="en-US" alt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It must therefore be concluded, based  on  state-design  criteria, the inclusion of  a  capacitor bank  in  a  neutral- blocking scheme  can  not be justified from an engineering standpoint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E068C-ABA0-4B91-AE9E-1CC8B3EA0E0E}" type="slidenum">
              <a:rPr lang="en-US" altLang="en-US" smtClean="0"/>
              <a:pPr/>
              <a:t>25</a:t>
            </a:fld>
            <a:endParaRPr lang="en-US" altLang="en-US"/>
          </a:p>
        </p:txBody>
      </p:sp>
      <p:pic>
        <p:nvPicPr>
          <p:cNvPr id="19460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48" y="6172200"/>
            <a:ext cx="784814" cy="468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Multimedia25">
            <a:hlinkClick r:id="" action="ppaction://media"/>
            <a:extLst>
              <a:ext uri="{FF2B5EF4-FFF2-40B4-BE49-F238E27FC236}">
                <a16:creationId xmlns:a16="http://schemas.microsoft.com/office/drawing/2014/main" id="{D8767905-C1F2-4693-B14E-7BC90517EA3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10600" y="6172200"/>
            <a:ext cx="393652" cy="393652"/>
          </a:xfrm>
          <a:prstGeom prst="rect">
            <a:avLst/>
          </a:prstGeom>
        </p:spPr>
      </p:pic>
    </p:spTree>
  </p:cSld>
  <p:clrMapOvr>
    <a:masterClrMapping/>
  </p:clrMapOvr>
  <p:transition advTm="2935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5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439" y="634206"/>
            <a:ext cx="6448425" cy="7826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6CB2A-38A9-4F6C-B083-BC6116D94F83}" type="slidenum">
              <a:rPr lang="en-US" altLang="en-US" smtClean="0"/>
              <a:pPr/>
              <a:t>26</a:t>
            </a:fld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571501" y="1981200"/>
            <a:ext cx="5562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/>
              <a:t>Steady-state conditions with proposed arrester-device deployed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000" dirty="0"/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/>
              <a:t>Unlikely state for Solar GMD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3000" dirty="0"/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/>
              <a:t>Very unlikely state for  EMP/E3</a:t>
            </a: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533400" y="556214"/>
            <a:ext cx="6643687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400" b="1" dirty="0">
                <a:solidFill>
                  <a:schemeClr val="accent6">
                    <a:lumMod val="75000"/>
                  </a:schemeClr>
                </a:solidFill>
              </a:rPr>
              <a:t>Why a Neutral-Blocking Surge       </a:t>
            </a:r>
          </a:p>
          <a:p>
            <a:pPr>
              <a:defRPr/>
            </a:pPr>
            <a:r>
              <a:rPr lang="en-US" sz="3400" b="1" dirty="0">
                <a:solidFill>
                  <a:schemeClr val="accent6">
                    <a:lumMod val="75000"/>
                  </a:schemeClr>
                </a:solidFill>
              </a:rPr>
              <a:t>                  Arrester</a:t>
            </a:r>
          </a:p>
          <a:p>
            <a:pPr>
              <a:defRPr/>
            </a:pPr>
            <a:endParaRPr lang="en-US" sz="3400" b="1" dirty="0">
              <a:solidFill>
                <a:schemeClr val="accent6">
                  <a:lumMod val="75000"/>
                </a:schemeClr>
              </a:solidFill>
              <a:latin typeface="Calibri" pitchFamily="34" charset="0"/>
              <a:cs typeface="Arial" charset="0"/>
            </a:endParaRPr>
          </a:p>
          <a:p>
            <a:pPr>
              <a:defRPr/>
            </a:pPr>
            <a:endParaRPr lang="en-US" sz="3400" b="1" dirty="0">
              <a:solidFill>
                <a:schemeClr val="accent6">
                  <a:lumMod val="75000"/>
                </a:schemeClr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2048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6239675"/>
            <a:ext cx="838200" cy="50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1400" y="2266368"/>
            <a:ext cx="2581275" cy="2752725"/>
          </a:xfrm>
          <a:prstGeom prst="rect">
            <a:avLst/>
          </a:prstGeom>
        </p:spPr>
      </p:pic>
      <p:pic>
        <p:nvPicPr>
          <p:cNvPr id="6" name="Multimedia24">
            <a:hlinkClick r:id="" action="ppaction://media"/>
            <a:extLst>
              <a:ext uri="{FF2B5EF4-FFF2-40B4-BE49-F238E27FC236}">
                <a16:creationId xmlns:a16="http://schemas.microsoft.com/office/drawing/2014/main" id="{79B28407-0EC8-4A94-9CF3-412EF6A81B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642349" y="6285837"/>
            <a:ext cx="365126" cy="365126"/>
          </a:xfrm>
          <a:prstGeom prst="rect">
            <a:avLst/>
          </a:prstGeom>
        </p:spPr>
      </p:pic>
    </p:spTree>
  </p:cSld>
  <p:clrMapOvr>
    <a:masterClrMapping/>
  </p:clrMapOvr>
  <p:transition advTm="2316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32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C5AC0-B394-4CAB-B967-39012B9F0216}" type="slidenum">
              <a:rPr lang="en-US" altLang="en-US" smtClean="0"/>
              <a:pPr/>
              <a:t>27</a:t>
            </a:fld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457200" y="304800"/>
            <a:ext cx="7440105" cy="771525"/>
          </a:xfrm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Steady-state conditions: Arrester-device deployment  </a:t>
            </a:r>
            <a:b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br>
              <a:rPr lang="en-US" sz="4000" dirty="0"/>
            </a:br>
            <a:endParaRPr lang="en-US" sz="4000" dirty="0">
              <a:solidFill>
                <a:schemeClr val="accent2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7995" y="2590800"/>
            <a:ext cx="64008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a typeface="Times New Roman" panose="02020603050405020304" pitchFamily="18" charset="0"/>
              </a:rPr>
              <a:t>Impact on all AC steady-state variables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ea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a typeface="Times New Roman" panose="02020603050405020304" pitchFamily="18" charset="0"/>
              </a:rPr>
              <a:t>Impact on grounding ratio X</a:t>
            </a:r>
            <a:r>
              <a:rPr lang="en-US" sz="2800" baseline="-25000" dirty="0">
                <a:ea typeface="Times New Roman" panose="02020603050405020304" pitchFamily="18" charset="0"/>
              </a:rPr>
              <a:t>0</a:t>
            </a:r>
            <a:r>
              <a:rPr lang="en-US" sz="2800" dirty="0">
                <a:ea typeface="Times New Roman" panose="02020603050405020304" pitchFamily="18" charset="0"/>
              </a:rPr>
              <a:t>/X</a:t>
            </a:r>
            <a:r>
              <a:rPr lang="en-US" sz="2800" baseline="-25000" dirty="0">
                <a:ea typeface="Times New Roman" panose="02020603050405020304" pitchFamily="18" charset="0"/>
              </a:rPr>
              <a:t>1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ea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a typeface="Times New Roman" panose="02020603050405020304" pitchFamily="18" charset="0"/>
              </a:rPr>
              <a:t>Impact on zero-sequence current flow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/>
              <a:t>Surge-arrester specs</a:t>
            </a:r>
          </a:p>
        </p:txBody>
      </p:sp>
      <p:pic>
        <p:nvPicPr>
          <p:cNvPr id="21508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172200"/>
            <a:ext cx="918525" cy="549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~PP2889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2675" y="64166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197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77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C5AC0-B394-4CAB-B967-39012B9F0216}" type="slidenum">
              <a:rPr lang="en-US" altLang="en-US" smtClean="0"/>
              <a:pPr/>
              <a:t>28</a:t>
            </a:fld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457200" y="467779"/>
            <a:ext cx="7391400" cy="949325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en-US" sz="3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Steady-state conditions: Arrester-device deployment  </a:t>
            </a:r>
            <a:br>
              <a:rPr lang="en-US" sz="3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endParaRPr lang="en-US" sz="38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31" name="Rectangle 1"/>
          <p:cNvSpPr>
            <a:spLocks noChangeArrowheads="1"/>
          </p:cNvSpPr>
          <p:nvPr/>
        </p:nvSpPr>
        <p:spPr bwMode="auto">
          <a:xfrm>
            <a:off x="4572000" y="762000"/>
            <a:ext cx="157163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64" tIns="0" rIns="-28566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11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altLang="en-US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838200" y="2851670"/>
            <a:ext cx="7467600" cy="270843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114264" tIns="0" rIns="-28566" bIns="0" anchor="ctr">
            <a:spAutoFit/>
          </a:bodyPr>
          <a:lstStyle/>
          <a:p>
            <a:pPr algn="just" eaLnBrk="0" hangingPunct="0">
              <a:defRPr/>
            </a:pPr>
            <a:r>
              <a:rPr lang="en-US" altLang="en-US" sz="3200" dirty="0">
                <a:ea typeface="Calibri" panose="020F0502020204030204" pitchFamily="34" charset="0"/>
              </a:rPr>
              <a:t>  Typical Transformer apparatus:</a:t>
            </a:r>
          </a:p>
          <a:p>
            <a:pPr algn="just" eaLnBrk="0" hangingPunct="0">
              <a:defRPr/>
            </a:pPr>
            <a:endParaRPr lang="en-US" altLang="en-US" sz="32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eaLnBrk="0" hangingPunct="0"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ea typeface="Calibri" panose="020F0502020204030204" pitchFamily="34" charset="0"/>
              </a:rPr>
              <a:t>Three-winding grounded Wye-Wye-Delta Autotransformer </a:t>
            </a:r>
          </a:p>
          <a:p>
            <a:pPr marL="457200" indent="-457200" algn="just" eaLnBrk="0" hangingPunct="0">
              <a:buFont typeface="Arial" panose="020B0604020202020204" pitchFamily="34" charset="0"/>
              <a:buChar char="•"/>
              <a:defRPr/>
            </a:pPr>
            <a:endParaRPr lang="en-US" altLang="en-US" sz="2800" dirty="0">
              <a:ea typeface="Calibri" panose="020F0502020204030204" pitchFamily="34" charset="0"/>
            </a:endParaRPr>
          </a:p>
          <a:p>
            <a:pPr marL="457200" indent="-457200" algn="just" eaLnBrk="0" hangingPunct="0"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ea typeface="Calibri" panose="020F0502020204030204" pitchFamily="34" charset="0"/>
              </a:rPr>
              <a:t>Two-winding Delta-Wye (grounded) GSU</a:t>
            </a:r>
            <a:endParaRPr lang="en-US" altLang="en-US" sz="2800" dirty="0"/>
          </a:p>
        </p:txBody>
      </p:sp>
      <p:pic>
        <p:nvPicPr>
          <p:cNvPr id="22533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248400"/>
            <a:ext cx="792083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~PP1239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2675" y="64166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1711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1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472836"/>
            <a:ext cx="7530881" cy="584775"/>
          </a:xfrm>
          <a:extLst/>
        </p:spPr>
        <p:txBody>
          <a:bodyPr wrap="none" lIns="114264" tIns="0" rIns="-28566" bIns="0" rtlCol="0">
            <a:spAutoFit/>
          </a:bodyPr>
          <a:lstStyle/>
          <a:p>
            <a:pPr algn="l">
              <a:defRPr/>
            </a:pPr>
            <a:r>
              <a:rPr lang="en-US" sz="3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Normal Steady-State Conditi</a:t>
            </a:r>
            <a:r>
              <a:rPr lang="en-US" sz="3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ons</a:t>
            </a:r>
            <a:endParaRPr lang="en-US" altLang="en-US" sz="3800" b="1" dirty="0">
              <a:solidFill>
                <a:schemeClr val="accent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55" name="Subtitle 3"/>
          <p:cNvSpPr>
            <a:spLocks noGrp="1"/>
          </p:cNvSpPr>
          <p:nvPr>
            <p:ph type="subTitle" idx="1"/>
          </p:nvPr>
        </p:nvSpPr>
        <p:spPr>
          <a:xfrm>
            <a:off x="723900" y="1517506"/>
            <a:ext cx="6781800" cy="528638"/>
          </a:xfrm>
        </p:spPr>
        <p:txBody>
          <a:bodyPr>
            <a:normAutofit lnSpcReduction="10000"/>
          </a:bodyPr>
          <a:lstStyle/>
          <a:p>
            <a:pPr algn="l" eaLnBrk="1" hangingPunct="1"/>
            <a:r>
              <a:rPr lang="en-US" altLang="en-US" sz="3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Typical three-winding Autotransformer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E068C-ABA0-4B91-AE9E-1CC8B3EA0E0E}" type="slidenum">
              <a:rPr lang="en-US" altLang="en-US" smtClean="0"/>
              <a:pPr/>
              <a:t>29</a:t>
            </a:fld>
            <a:endParaRPr lang="en-US" altLang="en-US"/>
          </a:p>
        </p:txBody>
      </p:sp>
      <p:pic>
        <p:nvPicPr>
          <p:cNvPr id="2355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79460"/>
            <a:ext cx="2209799" cy="2503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Rectangle 1"/>
          <p:cNvSpPr>
            <a:spLocks noChangeArrowheads="1"/>
          </p:cNvSpPr>
          <p:nvPr/>
        </p:nvSpPr>
        <p:spPr bwMode="auto">
          <a:xfrm>
            <a:off x="1219200" y="5066125"/>
            <a:ext cx="2895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Positive/negative sequence per-unit equivalent circuit</a:t>
            </a: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23559" name="Rectangle 2"/>
          <p:cNvSpPr>
            <a:spLocks noChangeArrowheads="1"/>
          </p:cNvSpPr>
          <p:nvPr/>
        </p:nvSpPr>
        <p:spPr bwMode="auto">
          <a:xfrm>
            <a:off x="4800600" y="5066124"/>
            <a:ext cx="2895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Zero-sequence per-unit equivalent circuit</a:t>
            </a:r>
            <a:endParaRPr lang="en-US" altLang="en-US" dirty="0">
              <a:latin typeface="Calibri" panose="020F0502020204030204" pitchFamily="34" charset="0"/>
            </a:endParaRPr>
          </a:p>
        </p:txBody>
      </p:sp>
      <p:pic>
        <p:nvPicPr>
          <p:cNvPr id="15" name="~PP2826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2675" y="64166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6324600"/>
            <a:ext cx="658239" cy="393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7701" y="2667000"/>
            <a:ext cx="2409825" cy="2486025"/>
          </a:xfrm>
          <a:prstGeom prst="rect">
            <a:avLst/>
          </a:prstGeom>
        </p:spPr>
      </p:pic>
    </p:spTree>
  </p:cSld>
  <p:clrMapOvr>
    <a:masterClrMapping/>
  </p:clrMapOvr>
  <p:transition advTm="1941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13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-76200" y="2057400"/>
            <a:ext cx="80010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000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US" altLang="en-US" sz="2800" dirty="0"/>
              <a:t>Key application to a typical Autotransformer</a:t>
            </a:r>
          </a:p>
          <a:p>
            <a:pPr eaLnBrk="1" hangingPunct="1"/>
            <a:endParaRPr lang="en-US" altLang="en-US" sz="2800" dirty="0"/>
          </a:p>
          <a:p>
            <a:pPr eaLnBrk="1" hangingPunct="1"/>
            <a:r>
              <a:rPr lang="en-US" altLang="en-US" sz="2800" dirty="0"/>
              <a:t>   Significant invariance of the grounding ratios after a proposed arrester device deployment </a:t>
            </a:r>
          </a:p>
          <a:p>
            <a:pPr eaLnBrk="1" hangingPunct="1"/>
            <a:endParaRPr lang="en-US" altLang="en-US" sz="2800" dirty="0"/>
          </a:p>
          <a:p>
            <a:pPr eaLnBrk="1" hangingPunct="1"/>
            <a:r>
              <a:rPr lang="en-US" altLang="en-US" sz="2800" dirty="0"/>
              <a:t>    Important revealed features set plausible benchmarking with alternative capacitive blocking devices</a:t>
            </a:r>
          </a:p>
        </p:txBody>
      </p:sp>
      <p:pic>
        <p:nvPicPr>
          <p:cNvPr id="4099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3" y="6211316"/>
            <a:ext cx="827087" cy="494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28800" y="838200"/>
            <a:ext cx="1854200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General</a:t>
            </a:r>
          </a:p>
        </p:txBody>
      </p:sp>
      <p:pic>
        <p:nvPicPr>
          <p:cNvPr id="7" name="~PP6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2675" y="64166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C5AC0-B394-4CAB-B967-39012B9F0216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</p:cSld>
  <p:clrMapOvr>
    <a:masterClrMapping/>
  </p:clrMapOvr>
  <p:transition spd="slow" advTm="2532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32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70365" y="682597"/>
            <a:ext cx="5831697" cy="553998"/>
          </a:xfrm>
          <a:extLst/>
        </p:spPr>
        <p:txBody>
          <a:bodyPr wrap="none" lIns="114264" tIns="0" rIns="-28566" bIns="0" rtlCol="0">
            <a:spAutoFit/>
          </a:bodyPr>
          <a:lstStyle/>
          <a:p>
            <a:pPr algn="just">
              <a:defRPr/>
            </a:pP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Steady-State Performance</a:t>
            </a:r>
            <a:endParaRPr lang="en-US" altLang="en-US" sz="36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03" name="Subtitle 3"/>
          <p:cNvSpPr>
            <a:spLocks noGrp="1"/>
          </p:cNvSpPr>
          <p:nvPr>
            <p:ph type="subTitle" idx="1"/>
          </p:nvPr>
        </p:nvSpPr>
        <p:spPr>
          <a:xfrm>
            <a:off x="701675" y="2057400"/>
            <a:ext cx="8001000" cy="2590800"/>
          </a:xfrm>
        </p:spPr>
        <p:txBody>
          <a:bodyPr>
            <a:normAutofit fontScale="25000" lnSpcReduction="20000"/>
          </a:bodyPr>
          <a:lstStyle/>
          <a:p>
            <a:pPr algn="l" eaLnBrk="1" hangingPunct="1"/>
            <a:r>
              <a:rPr lang="en-US" altLang="en-US" sz="8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Three-winding Autotransformer/Numerical Example </a:t>
            </a:r>
          </a:p>
          <a:p>
            <a:pPr algn="l" eaLnBrk="1" hangingPunct="1"/>
            <a:endParaRPr lang="en-US" altLang="en-US" sz="84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 eaLnBrk="1" hangingPunct="1"/>
            <a:r>
              <a:rPr lang="en-US" altLang="en-US" sz="8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Grounding Coefficient before and after arrester deployment</a:t>
            </a:r>
          </a:p>
          <a:p>
            <a:pPr algn="l" eaLnBrk="1" hangingPunct="1"/>
            <a:endParaRPr lang="en-US" altLang="en-US" sz="84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 eaLnBrk="1" hangingPunct="1"/>
            <a:r>
              <a:rPr lang="en-US" altLang="en-US" sz="8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Nameplate     500/435/100 MVA      500/345/66 KV     </a:t>
            </a:r>
          </a:p>
          <a:p>
            <a:pPr algn="l" eaLnBrk="1" hangingPunct="1"/>
            <a:r>
              <a:rPr lang="en-US" altLang="en-US" sz="8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Grounded YY∆ Connection    </a:t>
            </a:r>
          </a:p>
          <a:p>
            <a:pPr algn="l" eaLnBrk="1" hangingPunct="1"/>
            <a:endParaRPr lang="en-US" altLang="en-US" sz="84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 eaLnBrk="1" hangingPunct="1"/>
            <a:r>
              <a:rPr lang="en-US" altLang="en-US" sz="8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X</a:t>
            </a:r>
            <a:r>
              <a:rPr lang="en-US" altLang="en-US" sz="8000" baseline="-30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HL</a:t>
            </a:r>
            <a:r>
              <a:rPr lang="en-US" altLang="en-US" sz="8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= 0.10 pu on a 500 KV/500 MVA base </a:t>
            </a:r>
          </a:p>
          <a:p>
            <a:pPr algn="l" eaLnBrk="1" hangingPunct="1"/>
            <a:r>
              <a:rPr lang="en-US" altLang="en-US" sz="8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                	X</a:t>
            </a:r>
            <a:r>
              <a:rPr lang="en-US" altLang="en-US" sz="8000" baseline="-30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HT</a:t>
            </a:r>
            <a:r>
              <a:rPr lang="en-US" altLang="en-US" sz="8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= 0.17 pu on a 500 KV/100 MVA base </a:t>
            </a:r>
          </a:p>
          <a:p>
            <a:pPr algn="l" eaLnBrk="1" hangingPunct="1"/>
            <a:r>
              <a:rPr lang="en-US" altLang="en-US" sz="8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                	X</a:t>
            </a:r>
            <a:r>
              <a:rPr lang="en-US" altLang="en-US" sz="8000" baseline="-30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LT</a:t>
            </a:r>
            <a:r>
              <a:rPr lang="en-US" altLang="en-US" sz="8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= 0.15 pu on a 66 KV/100 MVA base </a:t>
            </a:r>
          </a:p>
          <a:p>
            <a:pPr algn="l" eaLnBrk="1" hangingPunct="1"/>
            <a:endParaRPr lang="en-US" altLang="en-US" sz="8000" dirty="0">
              <a:solidFill>
                <a:srgbClr val="898989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 eaLnBrk="1" hangingPunct="1"/>
            <a:endParaRPr lang="en-US" altLang="en-US" sz="2800" dirty="0">
              <a:solidFill>
                <a:srgbClr val="898989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 eaLnBrk="1" hangingPunct="1"/>
            <a:endParaRPr lang="en-US" altLang="en-US" sz="2800" dirty="0">
              <a:solidFill>
                <a:srgbClr val="898989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 eaLnBrk="1" hangingPunct="1"/>
            <a:endParaRPr lang="en-US" altLang="en-US" sz="2800" dirty="0">
              <a:solidFill>
                <a:srgbClr val="898989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 eaLnBrk="1" hangingPunct="1"/>
            <a:r>
              <a:rPr lang="en-US" altLang="en-US" sz="2800" dirty="0">
                <a:solidFill>
                  <a:srgbClr val="89898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eaLnBrk="1" hangingPunct="1"/>
            <a:endParaRPr lang="en-US" altLang="en-US" sz="2800" dirty="0">
              <a:solidFill>
                <a:srgbClr val="898989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800" dirty="0">
              <a:solidFill>
                <a:srgbClr val="898989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800" dirty="0">
              <a:solidFill>
                <a:srgbClr val="898989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800" dirty="0">
                <a:solidFill>
                  <a:srgbClr val="89898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E068C-ABA0-4B91-AE9E-1CC8B3EA0E0E}" type="slidenum">
              <a:rPr lang="en-US" altLang="en-US" smtClean="0"/>
              <a:pPr/>
              <a:t>30</a:t>
            </a:fld>
            <a:endParaRPr lang="en-US" altLang="en-US"/>
          </a:p>
        </p:txBody>
      </p:sp>
      <p:pic>
        <p:nvPicPr>
          <p:cNvPr id="25604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6172200"/>
            <a:ext cx="1020671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Multimedia20">
            <a:hlinkClick r:id="" action="ppaction://media"/>
            <a:extLst>
              <a:ext uri="{FF2B5EF4-FFF2-40B4-BE49-F238E27FC236}">
                <a16:creationId xmlns:a16="http://schemas.microsoft.com/office/drawing/2014/main" id="{97886BE9-3340-48B4-A7EB-04D45EEEAA0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702675" y="6362039"/>
            <a:ext cx="288924" cy="288924"/>
          </a:xfrm>
          <a:prstGeom prst="rect">
            <a:avLst/>
          </a:prstGeom>
        </p:spPr>
      </p:pic>
    </p:spTree>
  </p:cSld>
  <p:clrMapOvr>
    <a:masterClrMapping/>
  </p:clrMapOvr>
  <p:transition advTm="3684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0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96470"/>
            <a:ext cx="7270750" cy="1077218"/>
          </a:xfrm>
          <a:extLst/>
        </p:spPr>
        <p:txBody>
          <a:bodyPr lIns="114264" tIns="0" rIns="-28566" bIns="0" rtlCol="0">
            <a:spAutoFit/>
          </a:bodyPr>
          <a:lstStyle/>
          <a:p>
            <a:pPr algn="l">
              <a:defRPr/>
            </a:pPr>
            <a:r>
              <a:rPr lang="en-US" sz="35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Normal Steady-State conditio</a:t>
            </a:r>
            <a:r>
              <a:rPr lang="en-US" sz="35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ns:</a:t>
            </a:r>
            <a:r>
              <a:rPr lang="en-US" sz="35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35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5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Neutral Device deployed</a:t>
            </a:r>
            <a:endParaRPr lang="en-US" altLang="en-US" sz="32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828800" y="1593192"/>
            <a:ext cx="5257800" cy="528638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Three-winding Autotransformer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E068C-ABA0-4B91-AE9E-1CC8B3EA0E0E}" type="slidenum">
              <a:rPr lang="en-US" altLang="en-US" smtClean="0"/>
              <a:pPr/>
              <a:t>31</a:t>
            </a:fld>
            <a:endParaRPr lang="en-US" altLang="en-US"/>
          </a:p>
        </p:txBody>
      </p:sp>
      <p:sp>
        <p:nvSpPr>
          <p:cNvPr id="24580" name="Rectangle 1"/>
          <p:cNvSpPr>
            <a:spLocks noChangeArrowheads="1"/>
          </p:cNvSpPr>
          <p:nvPr/>
        </p:nvSpPr>
        <p:spPr bwMode="auto">
          <a:xfrm>
            <a:off x="842962" y="5319365"/>
            <a:ext cx="3505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latin typeface="Calibri" panose="020F0502020204030204" pitchFamily="34" charset="0"/>
              </a:rPr>
              <a:t>One-line diagram of device-caused neutral-to-ground isolation: zero-</a:t>
            </a:r>
          </a:p>
          <a:p>
            <a:pPr eaLnBrk="1" hangingPunct="1"/>
            <a:r>
              <a:rPr lang="en-US" altLang="en-US" dirty="0">
                <a:latin typeface="Calibri" panose="020F0502020204030204" pitchFamily="34" charset="0"/>
              </a:rPr>
              <a:t>sequence flow </a:t>
            </a:r>
          </a:p>
        </p:txBody>
      </p:sp>
      <p:sp>
        <p:nvSpPr>
          <p:cNvPr id="24581" name="Rectangle 2"/>
          <p:cNvSpPr>
            <a:spLocks noChangeArrowheads="1"/>
          </p:cNvSpPr>
          <p:nvPr/>
        </p:nvSpPr>
        <p:spPr bwMode="auto">
          <a:xfrm>
            <a:off x="4816344" y="5293221"/>
            <a:ext cx="23685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Zero-sequence  circuit with neutral isolated from ground</a:t>
            </a:r>
            <a:endParaRPr lang="en-US" altLang="en-US" dirty="0">
              <a:latin typeface="Calibri" panose="020F0502020204030204" pitchFamily="34" charset="0"/>
            </a:endParaRPr>
          </a:p>
        </p:txBody>
      </p:sp>
      <p:pic>
        <p:nvPicPr>
          <p:cNvPr id="24583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344" y="2862477"/>
            <a:ext cx="2140970" cy="2299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5400" y="2404889"/>
            <a:ext cx="2600325" cy="2714625"/>
          </a:xfrm>
          <a:prstGeom prst="rect">
            <a:avLst/>
          </a:prstGeom>
        </p:spPr>
      </p:pic>
      <p:pic>
        <p:nvPicPr>
          <p:cNvPr id="6" name="Multimedia18">
            <a:hlinkClick r:id="" action="ppaction://media"/>
            <a:extLst>
              <a:ext uri="{FF2B5EF4-FFF2-40B4-BE49-F238E27FC236}">
                <a16:creationId xmlns:a16="http://schemas.microsoft.com/office/drawing/2014/main" id="{783A400F-5314-4B63-BF5F-CBCE5B27100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763000" y="6382865"/>
            <a:ext cx="268098" cy="268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412376"/>
      </p:ext>
    </p:extLst>
  </p:cSld>
  <p:clrMapOvr>
    <a:masterClrMapping/>
  </p:clrMapOvr>
  <p:transition advTm="2561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77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395377"/>
            <a:ext cx="6424613" cy="615950"/>
          </a:xfrm>
          <a:extLst/>
        </p:spPr>
        <p:txBody>
          <a:bodyPr lIns="114264" tIns="0" rIns="-28566" bIns="0" rtlCol="0">
            <a:spAutoFit/>
          </a:bodyPr>
          <a:lstStyle/>
          <a:p>
            <a:pPr algn="just">
              <a:defRPr/>
            </a:pP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Steady-State Performance</a:t>
            </a:r>
            <a:endParaRPr lang="en-US" altLang="en-US" sz="18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677863" y="1655941"/>
            <a:ext cx="8024812" cy="4322762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altLang="en-US" sz="26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Three-winding Autotransformer</a:t>
            </a:r>
            <a:r>
              <a:rPr lang="en-US" altLang="en-US" sz="26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/Numerical    Example 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400" dirty="0">
                <a:solidFill>
                  <a:schemeClr val="tx1"/>
                </a:solidFill>
                <a:latin typeface="+mj-lt"/>
              </a:rPr>
              <a:t>Grounding Coefficient before and after neutral         arrester deployment</a:t>
            </a:r>
          </a:p>
          <a:p>
            <a:pPr algn="l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  <a:latin typeface="+mj-lt"/>
              </a:rPr>
              <a:t>	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     Conversion to 500 MVA base  </a:t>
            </a:r>
          </a:p>
          <a:p>
            <a:pPr algn="l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        </a:t>
            </a:r>
            <a:r>
              <a:rPr lang="en-US" altLang="en-US" sz="24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altLang="en-US" sz="2400" baseline="-300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HL</a:t>
            </a:r>
            <a:r>
              <a:rPr lang="en-US" altLang="en-US" sz="24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= 0.10 pu   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US" altLang="en-US" sz="24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        X</a:t>
            </a:r>
            <a:r>
              <a:rPr lang="en-US" altLang="en-US" sz="2400" baseline="-300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HT</a:t>
            </a:r>
            <a:r>
              <a:rPr lang="en-US" altLang="en-US" sz="24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= 0.17 x 5 = 0.85 pu 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US" altLang="en-US" sz="24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        X</a:t>
            </a:r>
            <a:r>
              <a:rPr lang="en-US" altLang="en-US" sz="2400" baseline="-300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LT</a:t>
            </a:r>
            <a:r>
              <a:rPr lang="en-US" altLang="en-US" sz="24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= 0.15 x 5 = 0.75 </a:t>
            </a:r>
            <a:r>
              <a:rPr lang="en-US" altLang="en-US" sz="2400" dirty="0" err="1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pu</a:t>
            </a:r>
            <a:r>
              <a:rPr lang="en-US" altLang="en-US" sz="24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altLang="en-US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altLang="en-US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altLang="en-US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altLang="en-US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E068C-ABA0-4B91-AE9E-1CC8B3EA0E0E}" type="slidenum">
              <a:rPr lang="en-US" altLang="en-US" smtClean="0"/>
              <a:pPr/>
              <a:t>32</a:t>
            </a:fld>
            <a:endParaRPr lang="en-US" altLang="en-US"/>
          </a:p>
        </p:txBody>
      </p:sp>
      <p:sp>
        <p:nvSpPr>
          <p:cNvPr id="26628" name="Rectangle 1"/>
          <p:cNvSpPr>
            <a:spLocks noChangeArrowheads="1"/>
          </p:cNvSpPr>
          <p:nvPr/>
        </p:nvSpPr>
        <p:spPr bwMode="auto">
          <a:xfrm>
            <a:off x="4549775" y="90488"/>
            <a:ext cx="444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4436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endParaRPr lang="en-US" altLang="en-US"/>
          </a:p>
        </p:txBody>
      </p:sp>
      <p:pic>
        <p:nvPicPr>
          <p:cNvPr id="26629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6208192"/>
            <a:ext cx="914400" cy="54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~PP722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2675" y="64166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845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5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505992"/>
            <a:ext cx="6553200" cy="615553"/>
          </a:xfrm>
          <a:extLst/>
        </p:spPr>
        <p:txBody>
          <a:bodyPr wrap="square" lIns="114264" tIns="0" rIns="-28566" bIns="0" rtlCol="0">
            <a:spAutoFit/>
          </a:bodyPr>
          <a:lstStyle/>
          <a:p>
            <a:pPr algn="just">
              <a:defRPr/>
            </a:pP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Steady-State Performance</a:t>
            </a:r>
            <a:endParaRPr lang="en-US" altLang="en-US" sz="18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663575" y="1747855"/>
            <a:ext cx="7772400" cy="4213225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Three-winding Autotransformer/Numerical Example 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Grounding Coefficient for normal conditions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(no arrester blocking device  deployment)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US" alt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US" alt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endParaRPr lang="en-US" altLang="en-US" sz="28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en-US" altLang="en-US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altLang="en-US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altLang="en-US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E068C-ABA0-4B91-AE9E-1CC8B3EA0E0E}" type="slidenum">
              <a:rPr lang="en-US" altLang="en-US" smtClean="0"/>
              <a:pPr/>
              <a:t>33</a:t>
            </a:fld>
            <a:endParaRPr lang="en-US" altLang="en-US"/>
          </a:p>
        </p:txBody>
      </p:sp>
      <p:sp>
        <p:nvSpPr>
          <p:cNvPr id="27652" name="Rectangle 1"/>
          <p:cNvSpPr>
            <a:spLocks noChangeArrowheads="1"/>
          </p:cNvSpPr>
          <p:nvPr/>
        </p:nvSpPr>
        <p:spPr bwMode="auto">
          <a:xfrm>
            <a:off x="4549775" y="90488"/>
            <a:ext cx="444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4436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endParaRPr lang="en-US" altLang="en-US"/>
          </a:p>
        </p:txBody>
      </p:sp>
      <p:sp>
        <p:nvSpPr>
          <p:cNvPr id="27653" name="Rectangle 1"/>
          <p:cNvSpPr>
            <a:spLocks noChangeArrowheads="1"/>
          </p:cNvSpPr>
          <p:nvPr/>
        </p:nvSpPr>
        <p:spPr bwMode="auto">
          <a:xfrm>
            <a:off x="4549775" y="90488"/>
            <a:ext cx="444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4436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endParaRPr lang="en-US" altLang="en-US"/>
          </a:p>
        </p:txBody>
      </p:sp>
      <p:pic>
        <p:nvPicPr>
          <p:cNvPr id="27654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4" y="6172200"/>
            <a:ext cx="911173" cy="544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462282"/>
            <a:ext cx="3582988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~PP3486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2675" y="64166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1533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2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73271" y="428201"/>
            <a:ext cx="6629400" cy="615553"/>
          </a:xfrm>
          <a:extLst/>
        </p:spPr>
        <p:txBody>
          <a:bodyPr wrap="square" lIns="114264" tIns="0" rIns="-28566" bIns="0" rtlCol="0">
            <a:spAutoFit/>
          </a:bodyPr>
          <a:lstStyle/>
          <a:p>
            <a:pPr algn="just">
              <a:defRPr/>
            </a:pP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Steady-State Performance</a:t>
            </a:r>
            <a:endParaRPr lang="en-US" altLang="en-US" sz="18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675" name="Subtitle 3"/>
          <p:cNvSpPr>
            <a:spLocks noGrp="1"/>
          </p:cNvSpPr>
          <p:nvPr>
            <p:ph type="subTitle" idx="1"/>
          </p:nvPr>
        </p:nvSpPr>
        <p:spPr>
          <a:xfrm>
            <a:off x="535691" y="1743869"/>
            <a:ext cx="8382000" cy="4213225"/>
          </a:xfrm>
        </p:spPr>
        <p:txBody>
          <a:bodyPr>
            <a:normAutofit fontScale="25000" lnSpcReduction="20000"/>
          </a:bodyPr>
          <a:lstStyle/>
          <a:p>
            <a:pPr algn="l" eaLnBrk="1" hangingPunct="1"/>
            <a:r>
              <a:rPr lang="en-US" altLang="en-US" sz="10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Three-winding Autotransformer</a:t>
            </a:r>
          </a:p>
          <a:p>
            <a:pPr algn="l" eaLnBrk="1" hangingPunct="1"/>
            <a:r>
              <a:rPr lang="en-US" altLang="en-US" sz="10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Numerical Example </a:t>
            </a:r>
          </a:p>
          <a:p>
            <a:pPr algn="l" eaLnBrk="1" hangingPunct="1"/>
            <a:r>
              <a:rPr lang="en-US" altLang="en-US" sz="10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Grounding Coefficient before and after arrester deployment      </a:t>
            </a:r>
          </a:p>
          <a:p>
            <a:pPr algn="l" eaLnBrk="1" hangingPunct="1"/>
            <a:r>
              <a:rPr lang="en-US" altLang="en-US" sz="96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</a:p>
          <a:p>
            <a:pPr algn="l" eaLnBrk="1" hangingPunct="1"/>
            <a:r>
              <a:rPr lang="en-US" altLang="en-US" sz="96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Windings reactance computation</a:t>
            </a:r>
          </a:p>
          <a:p>
            <a:pPr algn="l" eaLnBrk="1" hangingPunct="1"/>
            <a:endParaRPr lang="en-US" altLang="en-US" sz="3600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 eaLnBrk="1" hangingPunct="1"/>
            <a:r>
              <a:rPr lang="en-US" altLang="en-US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en-US" altLang="en-US" sz="2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en-US" altLang="en-US" sz="8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altLang="en-US" sz="8000" baseline="-30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 </a:t>
            </a:r>
            <a:r>
              <a:rPr lang="en-US" altLang="en-US" sz="8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= 0.5(X</a:t>
            </a:r>
            <a:r>
              <a:rPr lang="en-US" altLang="en-US" sz="8000" baseline="-30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HL </a:t>
            </a:r>
            <a:r>
              <a:rPr lang="en-US" altLang="en-US" sz="8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en-US" altLang="en-US" sz="8000" baseline="-30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8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altLang="en-US" sz="8000" baseline="-30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HT </a:t>
            </a:r>
            <a:r>
              <a:rPr lang="en-US" altLang="en-US" sz="8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 X</a:t>
            </a:r>
            <a:r>
              <a:rPr lang="en-US" altLang="en-US" sz="8000" baseline="-30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LT</a:t>
            </a:r>
            <a:r>
              <a:rPr lang="en-US" altLang="en-US" sz="8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 = 0.5(0.10 +</a:t>
            </a:r>
            <a:r>
              <a:rPr lang="en-US" altLang="en-US" sz="8000" baseline="-30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8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0.85 - 0.75) = 0.1 pu</a:t>
            </a:r>
          </a:p>
          <a:p>
            <a:pPr algn="l" eaLnBrk="1" hangingPunct="1"/>
            <a:r>
              <a:rPr lang="en-US" altLang="en-US" sz="8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X</a:t>
            </a:r>
            <a:r>
              <a:rPr lang="en-US" altLang="en-US" sz="8000" baseline="-30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 </a:t>
            </a:r>
            <a:r>
              <a:rPr lang="en-US" altLang="en-US" sz="8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= 0.5(X</a:t>
            </a:r>
            <a:r>
              <a:rPr lang="en-US" altLang="en-US" sz="8000" baseline="-30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HL </a:t>
            </a:r>
            <a:r>
              <a:rPr lang="en-US" altLang="en-US" sz="8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en-US" altLang="en-US" sz="8000" baseline="-30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8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altLang="en-US" sz="8000" baseline="-30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LT </a:t>
            </a:r>
            <a:r>
              <a:rPr lang="en-US" altLang="en-US" sz="8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 X</a:t>
            </a:r>
            <a:r>
              <a:rPr lang="en-US" altLang="en-US" sz="8000" baseline="-30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HT</a:t>
            </a:r>
            <a:r>
              <a:rPr lang="en-US" altLang="en-US" sz="8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 = 0.5(0.10 +</a:t>
            </a:r>
            <a:r>
              <a:rPr lang="en-US" altLang="en-US" sz="8000" baseline="-30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8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0.75 - 0.85) = 0.0 pu</a:t>
            </a:r>
          </a:p>
          <a:p>
            <a:pPr algn="l" eaLnBrk="1" hangingPunct="1"/>
            <a:r>
              <a:rPr lang="en-US" altLang="en-US" sz="8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X</a:t>
            </a:r>
            <a:r>
              <a:rPr lang="en-US" altLang="en-US" sz="8000" baseline="-30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altLang="en-US" sz="8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= 0.5(X</a:t>
            </a:r>
            <a:r>
              <a:rPr lang="en-US" altLang="en-US" sz="8000" baseline="-30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LT </a:t>
            </a:r>
            <a:r>
              <a:rPr lang="en-US" altLang="en-US" sz="8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en-US" altLang="en-US" sz="8000" baseline="-30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8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altLang="en-US" sz="8000" baseline="-30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HT </a:t>
            </a:r>
            <a:r>
              <a:rPr lang="en-US" altLang="en-US" sz="8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 X</a:t>
            </a:r>
            <a:r>
              <a:rPr lang="en-US" altLang="en-US" sz="8000" baseline="-30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HL</a:t>
            </a:r>
            <a:r>
              <a:rPr lang="en-US" altLang="en-US" sz="8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 = 0.5(0.75 + 0.85 - 0.10) = 0.75 pu   </a:t>
            </a:r>
          </a:p>
          <a:p>
            <a:pPr algn="l" eaLnBrk="1" hangingPunct="1"/>
            <a:endParaRPr lang="en-US" altLang="en-US" sz="2100" dirty="0">
              <a:solidFill>
                <a:srgbClr val="898989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 eaLnBrk="1" hangingPunct="1"/>
            <a:endParaRPr lang="en-US" altLang="en-US" sz="2000" dirty="0">
              <a:solidFill>
                <a:srgbClr val="898989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 eaLnBrk="1" hangingPunct="1"/>
            <a:r>
              <a:rPr lang="en-US" altLang="en-US" sz="2800" dirty="0">
                <a:solidFill>
                  <a:srgbClr val="89898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eaLnBrk="1" hangingPunct="1"/>
            <a:endParaRPr lang="en-US" altLang="en-US" sz="2800" dirty="0">
              <a:solidFill>
                <a:srgbClr val="898989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800" dirty="0">
              <a:solidFill>
                <a:srgbClr val="898989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800" dirty="0">
              <a:solidFill>
                <a:srgbClr val="898989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800" dirty="0">
                <a:solidFill>
                  <a:srgbClr val="89898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E068C-ABA0-4B91-AE9E-1CC8B3EA0E0E}" type="slidenum">
              <a:rPr lang="en-US" altLang="en-US" smtClean="0"/>
              <a:pPr/>
              <a:t>34</a:t>
            </a:fld>
            <a:endParaRPr lang="en-US" altLang="en-US"/>
          </a:p>
        </p:txBody>
      </p:sp>
      <p:sp>
        <p:nvSpPr>
          <p:cNvPr id="28676" name="Rectangle 1"/>
          <p:cNvSpPr>
            <a:spLocks noChangeArrowheads="1"/>
          </p:cNvSpPr>
          <p:nvPr/>
        </p:nvSpPr>
        <p:spPr bwMode="auto">
          <a:xfrm>
            <a:off x="4549775" y="90488"/>
            <a:ext cx="444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4436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endParaRPr lang="en-US" altLang="en-US"/>
          </a:p>
        </p:txBody>
      </p:sp>
      <p:pic>
        <p:nvPicPr>
          <p:cNvPr id="28677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172200"/>
            <a:ext cx="975754" cy="58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~PP3937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2675" y="64166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1168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8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47800" y="300776"/>
            <a:ext cx="5170487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3000" b="1" dirty="0">
                <a:solidFill>
                  <a:schemeClr val="accent6">
                    <a:lumMod val="75000"/>
                  </a:schemeClr>
                </a:solidFill>
              </a:rPr>
              <a:t>Steady-State Performance</a:t>
            </a:r>
            <a:endParaRPr lang="en-US" sz="3000" dirty="0"/>
          </a:p>
        </p:txBody>
      </p:sp>
      <p:sp>
        <p:nvSpPr>
          <p:cNvPr id="29699" name="Rectangle 5"/>
          <p:cNvSpPr>
            <a:spLocks noChangeArrowheads="1"/>
          </p:cNvSpPr>
          <p:nvPr/>
        </p:nvSpPr>
        <p:spPr bwMode="auto">
          <a:xfrm>
            <a:off x="304800" y="854774"/>
            <a:ext cx="793591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dirty="0"/>
              <a:t>High-to-Tertiary Turns-ratios / Correction factor before and after arres</a:t>
            </a:r>
            <a:r>
              <a:rPr lang="en-US" alt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ter</a:t>
            </a:r>
            <a:r>
              <a:rPr lang="en-US" altLang="en-US" dirty="0"/>
              <a:t> deployment (causing zero-sequence neutral-to-ground isolation) </a:t>
            </a:r>
          </a:p>
        </p:txBody>
      </p:sp>
      <p:pic>
        <p:nvPicPr>
          <p:cNvPr id="29700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756" y="2057401"/>
            <a:ext cx="6096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248400"/>
            <a:ext cx="788994" cy="47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C5AC0-B394-4CAB-B967-39012B9F0216}" type="slidenum">
              <a:rPr lang="en-US" altLang="en-US" smtClean="0"/>
              <a:pPr/>
              <a:t>35</a:t>
            </a:fld>
            <a:endParaRPr lang="en-US" altLang="en-US"/>
          </a:p>
        </p:txBody>
      </p:sp>
      <p:pic>
        <p:nvPicPr>
          <p:cNvPr id="3" name="Multimedia14">
            <a:hlinkClick r:id="" action="ppaction://media"/>
            <a:extLst>
              <a:ext uri="{FF2B5EF4-FFF2-40B4-BE49-F238E27FC236}">
                <a16:creationId xmlns:a16="http://schemas.microsoft.com/office/drawing/2014/main" id="{915A24CC-08A1-429A-A196-3C392E0EA51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665500" y="6406488"/>
            <a:ext cx="326100" cy="326100"/>
          </a:xfrm>
          <a:prstGeom prst="rect">
            <a:avLst/>
          </a:prstGeom>
        </p:spPr>
      </p:pic>
    </p:spTree>
  </p:cSld>
  <p:clrMapOvr>
    <a:masterClrMapping/>
  </p:clrMapOvr>
  <p:transition advTm="7309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41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563247"/>
            <a:ext cx="6048251" cy="553998"/>
          </a:xfrm>
          <a:extLst/>
        </p:spPr>
        <p:txBody>
          <a:bodyPr wrap="square" lIns="114264" tIns="0" rIns="-28566" bIns="0">
            <a:spAutoFit/>
          </a:bodyPr>
          <a:lstStyle/>
          <a:p>
            <a:pPr algn="just">
              <a:defRPr/>
            </a:pP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Steady-State Performance</a:t>
            </a:r>
            <a:endParaRPr lang="en-US" altLang="en-US" sz="36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75443" y="1340775"/>
            <a:ext cx="7734300" cy="4464050"/>
          </a:xfrm>
        </p:spPr>
        <p:txBody>
          <a:bodyPr>
            <a:noAutofit/>
          </a:bodyPr>
          <a:lstStyle/>
          <a:p>
            <a:pPr algn="l">
              <a:buFont typeface="Arial" charset="0"/>
              <a:buNone/>
              <a:defRPr/>
            </a:pPr>
            <a:endParaRPr lang="en-US" sz="25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algn="l">
              <a:buFont typeface="Arial" charset="0"/>
              <a:buNone/>
              <a:defRPr/>
            </a:pPr>
            <a:r>
              <a:rPr lang="en-US" sz="25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Grounding Coefficient after device  deployment        </a:t>
            </a:r>
          </a:p>
          <a:p>
            <a:pPr algn="l">
              <a:buFont typeface="Arial" charset="0"/>
              <a:buNone/>
              <a:defRPr/>
            </a:pPr>
            <a:endParaRPr lang="en-US" sz="2800" dirty="0">
              <a:solidFill>
                <a:schemeClr val="tx1"/>
              </a:solidFill>
              <a:latin typeface="+mj-lt"/>
            </a:endParaRPr>
          </a:p>
          <a:p>
            <a:pPr algn="l">
              <a:buFont typeface="Arial" charset="0"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Turns-ratio correction factor</a:t>
            </a:r>
          </a:p>
          <a:p>
            <a:pPr algn="l">
              <a:buFont typeface="Arial" charset="0"/>
              <a:buNone/>
              <a:defRPr/>
            </a:pPr>
            <a:endParaRPr lang="en-US" sz="2800" dirty="0">
              <a:latin typeface="+mj-lt"/>
            </a:endParaRPr>
          </a:p>
          <a:p>
            <a:pPr algn="l">
              <a:buFont typeface="Arial" charset="0"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revailing zero-sequence High-to-Low reactance becoming:</a:t>
            </a: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l">
              <a:buFont typeface="Arial" charset="0"/>
              <a:buNone/>
              <a:defRPr/>
            </a:pPr>
            <a:r>
              <a:rPr lang="en-US" alt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</a:p>
          <a:p>
            <a:pPr algn="l">
              <a:buFont typeface="Arial" charset="0"/>
              <a:buNone/>
              <a:defRPr/>
            </a:pP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r>
              <a:rPr lang="en-US" altLang="en-US" sz="27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X’</a:t>
            </a:r>
            <a:r>
              <a:rPr lang="en-US" altLang="en-US" sz="2700" baseline="-30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HT</a:t>
            </a:r>
            <a:r>
              <a:rPr lang="en-US" altLang="en-US" sz="27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= X</a:t>
            </a:r>
            <a:r>
              <a:rPr lang="en-US" altLang="en-US" sz="2700" baseline="-30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HT  </a:t>
            </a:r>
            <a:r>
              <a:rPr lang="en-US" altLang="en-US" sz="27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700" baseline="-30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         </a:t>
            </a:r>
            <a:r>
              <a:rPr lang="en-US" altLang="en-US" sz="26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lang="en-US" altLang="en-US" sz="2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0.85 x 0.1 = 0.085 pu</a:t>
            </a:r>
            <a:r>
              <a:rPr lang="en-US" altLang="en-US" sz="2600" dirty="0">
                <a:solidFill>
                  <a:schemeClr val="tx1"/>
                </a:solidFill>
              </a:rPr>
              <a:t> </a:t>
            </a:r>
          </a:p>
          <a:p>
            <a:pPr algn="l">
              <a:buFont typeface="Arial" charset="0"/>
              <a:buNone/>
              <a:defRPr/>
            </a:pPr>
            <a:endParaRPr lang="en-US" altLang="en-US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buFont typeface="Arial" charset="0"/>
              <a:buNone/>
              <a:defRPr/>
            </a:pPr>
            <a:r>
              <a:rPr lang="en-US" alt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Arial" charset="0"/>
              <a:buNone/>
              <a:defRPr/>
            </a:pPr>
            <a:endParaRPr lang="en-US" altLang="en-US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Arial" charset="0"/>
              <a:buNone/>
              <a:defRPr/>
            </a:pPr>
            <a:endParaRPr lang="en-US" altLang="en-US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Arial" charset="0"/>
              <a:buNone/>
              <a:defRPr/>
            </a:pPr>
            <a:r>
              <a:rPr lang="en-US" alt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E068C-ABA0-4B91-AE9E-1CC8B3EA0E0E}" type="slidenum">
              <a:rPr lang="en-US" altLang="en-US" smtClean="0"/>
              <a:pPr/>
              <a:t>36</a:t>
            </a:fld>
            <a:endParaRPr lang="en-US" altLang="en-US"/>
          </a:p>
        </p:txBody>
      </p:sp>
      <p:sp>
        <p:nvSpPr>
          <p:cNvPr id="30724" name="Rectangle 1"/>
          <p:cNvSpPr>
            <a:spLocks noChangeArrowheads="1"/>
          </p:cNvSpPr>
          <p:nvPr/>
        </p:nvSpPr>
        <p:spPr bwMode="auto">
          <a:xfrm>
            <a:off x="4549775" y="90488"/>
            <a:ext cx="444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4436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endParaRPr lang="en-US" altLang="en-US"/>
          </a:p>
        </p:txBody>
      </p:sp>
      <p:sp>
        <p:nvSpPr>
          <p:cNvPr id="30725" name="Rectangle 1"/>
          <p:cNvSpPr>
            <a:spLocks noChangeArrowheads="1"/>
          </p:cNvSpPr>
          <p:nvPr/>
        </p:nvSpPr>
        <p:spPr bwMode="auto">
          <a:xfrm>
            <a:off x="4549775" y="90488"/>
            <a:ext cx="444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4436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endParaRPr lang="en-US" altLang="en-US"/>
          </a:p>
        </p:txBody>
      </p:sp>
      <p:pic>
        <p:nvPicPr>
          <p:cNvPr id="30726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514600"/>
            <a:ext cx="3352800" cy="1170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7" name="Rectangle 1"/>
          <p:cNvSpPr>
            <a:spLocks noChangeArrowheads="1"/>
          </p:cNvSpPr>
          <p:nvPr/>
        </p:nvSpPr>
        <p:spPr bwMode="auto">
          <a:xfrm>
            <a:off x="4549775" y="90488"/>
            <a:ext cx="444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4436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endParaRPr lang="en-US" altLang="en-US"/>
          </a:p>
        </p:txBody>
      </p:sp>
      <p:sp>
        <p:nvSpPr>
          <p:cNvPr id="30728" name="Rectangle 2"/>
          <p:cNvSpPr>
            <a:spLocks noChangeArrowheads="1"/>
          </p:cNvSpPr>
          <p:nvPr/>
        </p:nvSpPr>
        <p:spPr bwMode="auto">
          <a:xfrm>
            <a:off x="4549775" y="90488"/>
            <a:ext cx="444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4436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endParaRPr lang="en-US" altLang="en-US"/>
          </a:p>
        </p:txBody>
      </p:sp>
      <p:pic>
        <p:nvPicPr>
          <p:cNvPr id="30729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050985"/>
            <a:ext cx="1066800" cy="127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0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6265415"/>
            <a:ext cx="761999" cy="456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~PP857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2675" y="64166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2600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0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95899"/>
            <a:ext cx="6781800" cy="615553"/>
          </a:xfrm>
          <a:extLst/>
        </p:spPr>
        <p:txBody>
          <a:bodyPr wrap="square" lIns="114264" tIns="0" rIns="-28566" bIns="0">
            <a:spAutoFit/>
          </a:bodyPr>
          <a:lstStyle/>
          <a:p>
            <a:pPr algn="just">
              <a:defRPr/>
            </a:pP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Steady-State Performance</a:t>
            </a:r>
            <a:endParaRPr lang="en-US" altLang="en-US" sz="18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609600" y="1700539"/>
            <a:ext cx="7739063" cy="4211638"/>
          </a:xfrm>
        </p:spPr>
        <p:txBody>
          <a:bodyPr>
            <a:noAutofit/>
          </a:bodyPr>
          <a:lstStyle/>
          <a:p>
            <a:pPr algn="l">
              <a:buFont typeface="Arial" charset="0"/>
              <a:buNone/>
              <a:defRPr/>
            </a:pP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Three-winding Autotransformer/Numerical Example </a:t>
            </a:r>
          </a:p>
          <a:p>
            <a:pPr algn="l">
              <a:buFont typeface="Arial" charset="0"/>
              <a:buNone/>
              <a:defRPr/>
            </a:pP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Font typeface="Arial" charset="0"/>
              <a:buNone/>
              <a:defRPr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Grounding Coefficient after neutral arrester </a:t>
            </a:r>
          </a:p>
          <a:p>
            <a:pPr algn="l">
              <a:buFont typeface="Arial" charset="0"/>
              <a:buNone/>
              <a:defRPr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Deployment  </a:t>
            </a:r>
          </a:p>
          <a:p>
            <a:pPr algn="l">
              <a:buFont typeface="Arial" charset="0"/>
              <a:buNone/>
              <a:defRPr/>
            </a:pPr>
            <a:endParaRPr lang="en-US" sz="2800" dirty="0">
              <a:solidFill>
                <a:schemeClr val="tx1"/>
              </a:solidFill>
              <a:latin typeface="+mj-lt"/>
            </a:endParaRPr>
          </a:p>
          <a:p>
            <a:pPr algn="l">
              <a:buFont typeface="Arial" charset="0"/>
              <a:buNone/>
              <a:defRPr/>
            </a:pPr>
            <a:endParaRPr lang="en-US" sz="2800" dirty="0">
              <a:solidFill>
                <a:schemeClr val="tx1"/>
              </a:solidFill>
              <a:latin typeface="+mj-lt"/>
            </a:endParaRPr>
          </a:p>
          <a:p>
            <a:pPr algn="l">
              <a:buFont typeface="Arial" charset="0"/>
              <a:buNone/>
              <a:defRPr/>
            </a:pPr>
            <a:r>
              <a:rPr lang="en-US" dirty="0">
                <a:latin typeface="+mj-lt"/>
              </a:rPr>
              <a:t>             </a:t>
            </a:r>
          </a:p>
          <a:p>
            <a:pPr algn="l">
              <a:buFont typeface="Arial" charset="0"/>
              <a:buNone/>
              <a:defRPr/>
            </a:pPr>
            <a:r>
              <a:rPr lang="en-US" alt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</a:p>
          <a:p>
            <a:pPr algn="l">
              <a:buFont typeface="Arial" charset="0"/>
              <a:buNone/>
              <a:defRPr/>
            </a:pPr>
            <a:r>
              <a:rPr lang="en-US" alt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endParaRPr lang="en-US" altLang="en-US" sz="28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buFont typeface="Arial" charset="0"/>
              <a:buNone/>
              <a:defRPr/>
            </a:pPr>
            <a:r>
              <a:rPr lang="en-US" altLang="en-US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Arial" charset="0"/>
              <a:buNone/>
              <a:defRPr/>
            </a:pPr>
            <a:endParaRPr lang="en-US" altLang="en-US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Arial" charset="0"/>
              <a:buNone/>
              <a:defRPr/>
            </a:pPr>
            <a:endParaRPr lang="en-US" altLang="en-US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Arial" charset="0"/>
              <a:buNone/>
              <a:defRPr/>
            </a:pPr>
            <a:r>
              <a:rPr lang="en-US" alt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E068C-ABA0-4B91-AE9E-1CC8B3EA0E0E}" type="slidenum">
              <a:rPr lang="en-US" altLang="en-US" smtClean="0"/>
              <a:pPr/>
              <a:t>37</a:t>
            </a:fld>
            <a:endParaRPr lang="en-US" altLang="en-US"/>
          </a:p>
        </p:txBody>
      </p:sp>
      <p:sp>
        <p:nvSpPr>
          <p:cNvPr id="31748" name="Rectangle 1"/>
          <p:cNvSpPr>
            <a:spLocks noChangeArrowheads="1"/>
          </p:cNvSpPr>
          <p:nvPr/>
        </p:nvSpPr>
        <p:spPr bwMode="auto">
          <a:xfrm>
            <a:off x="4549775" y="90488"/>
            <a:ext cx="444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4436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endParaRPr lang="en-US" altLang="en-US"/>
          </a:p>
        </p:txBody>
      </p:sp>
      <p:sp>
        <p:nvSpPr>
          <p:cNvPr id="31749" name="Rectangle 1"/>
          <p:cNvSpPr>
            <a:spLocks noChangeArrowheads="1"/>
          </p:cNvSpPr>
          <p:nvPr/>
        </p:nvSpPr>
        <p:spPr bwMode="auto">
          <a:xfrm>
            <a:off x="4549775" y="90488"/>
            <a:ext cx="444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4436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endParaRPr lang="en-US" altLang="en-US"/>
          </a:p>
        </p:txBody>
      </p:sp>
      <p:pic>
        <p:nvPicPr>
          <p:cNvPr id="31750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6" y="6172200"/>
            <a:ext cx="885368" cy="549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425" y="4351133"/>
            <a:ext cx="50927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~PP280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2675" y="64166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115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0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78684"/>
            <a:ext cx="6474502" cy="615553"/>
          </a:xfrm>
          <a:extLst/>
        </p:spPr>
        <p:txBody>
          <a:bodyPr wrap="none" lIns="114264" tIns="0" rIns="-28566" bIns="0">
            <a:spAutoFit/>
          </a:bodyPr>
          <a:lstStyle/>
          <a:p>
            <a:pPr algn="just">
              <a:defRPr/>
            </a:pP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Steady-State Performance</a:t>
            </a:r>
            <a:endParaRPr lang="en-US" altLang="en-US" sz="18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990600" y="1621762"/>
            <a:ext cx="6580745" cy="4626637"/>
          </a:xfrm>
        </p:spPr>
        <p:txBody>
          <a:bodyPr>
            <a:noAutofit/>
          </a:bodyPr>
          <a:lstStyle/>
          <a:p>
            <a:pPr algn="l">
              <a:buFont typeface="Arial" charset="0"/>
              <a:buNone/>
              <a:defRPr/>
            </a:pPr>
            <a:r>
              <a:rPr lang="en-US" altLang="en-US" sz="28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Three-winding Autotransformer:  </a:t>
            </a:r>
          </a:p>
          <a:p>
            <a:pPr algn="l">
              <a:buFont typeface="Arial" charset="0"/>
              <a:buNone/>
              <a:defRPr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Grounding Coefficient Summary  </a:t>
            </a:r>
          </a:p>
          <a:p>
            <a:pPr lvl="1" algn="l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endParaRPr lang="en-US" sz="2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l">
              <a:buClr>
                <a:schemeClr val="tx1"/>
              </a:buClr>
              <a:buFont typeface="Arial" charset="0"/>
              <a:buNone/>
              <a:defRPr/>
            </a:pPr>
            <a:r>
              <a:rPr lang="en-US" sz="2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No neutral arrester deployment  = 1.0</a:t>
            </a:r>
          </a:p>
          <a:p>
            <a:pPr lvl="1" algn="l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endParaRPr lang="en-US" sz="2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l">
              <a:buClr>
                <a:schemeClr val="tx1"/>
              </a:buClr>
              <a:buFont typeface="Arial" charset="0"/>
              <a:buNone/>
              <a:defRPr/>
            </a:pPr>
            <a:r>
              <a:rPr lang="en-US" sz="2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Neutral arrester deployment  = 0.85 </a:t>
            </a:r>
          </a:p>
          <a:p>
            <a:pPr algn="l">
              <a:buFont typeface="Arial" charset="0"/>
              <a:buNone/>
              <a:defRPr/>
            </a:pPr>
            <a:endParaRPr lang="en-US" sz="22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l">
              <a:buFont typeface="Arial" charset="0"/>
              <a:buNone/>
              <a:defRPr/>
            </a:pPr>
            <a:r>
              <a:rPr lang="en-US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Note: grounding coefficient of 1.0 corresponds to a solidly-grounded equipment (IEEE Standard)</a:t>
            </a:r>
          </a:p>
          <a:p>
            <a:pPr lvl="1" algn="l">
              <a:buClr>
                <a:schemeClr val="tx1"/>
              </a:buClr>
              <a:buFont typeface="Arial" charset="0"/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+mj-lt"/>
              </a:rPr>
              <a:t>          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</a:t>
            </a:r>
            <a:endParaRPr lang="en-US" sz="2400" i="1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E068C-ABA0-4B91-AE9E-1CC8B3EA0E0E}" type="slidenum">
              <a:rPr lang="en-US" altLang="en-US" smtClean="0"/>
              <a:pPr/>
              <a:t>38</a:t>
            </a:fld>
            <a:endParaRPr lang="en-US" altLang="en-US"/>
          </a:p>
        </p:txBody>
      </p:sp>
      <p:sp>
        <p:nvSpPr>
          <p:cNvPr id="32772" name="Rectangle 1"/>
          <p:cNvSpPr>
            <a:spLocks noChangeArrowheads="1"/>
          </p:cNvSpPr>
          <p:nvPr/>
        </p:nvSpPr>
        <p:spPr bwMode="auto">
          <a:xfrm>
            <a:off x="4549775" y="90488"/>
            <a:ext cx="444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4436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endParaRPr lang="en-US" altLang="en-US"/>
          </a:p>
        </p:txBody>
      </p:sp>
      <p:sp>
        <p:nvSpPr>
          <p:cNvPr id="32773" name="Rectangle 1"/>
          <p:cNvSpPr>
            <a:spLocks noChangeArrowheads="1"/>
          </p:cNvSpPr>
          <p:nvPr/>
        </p:nvSpPr>
        <p:spPr bwMode="auto">
          <a:xfrm>
            <a:off x="4549775" y="90488"/>
            <a:ext cx="444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4436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endParaRPr lang="en-US" altLang="en-US"/>
          </a:p>
        </p:txBody>
      </p:sp>
      <p:pic>
        <p:nvPicPr>
          <p:cNvPr id="11" name="~PP2389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2675" y="64166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6248400"/>
            <a:ext cx="762543" cy="473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273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33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C5AC0-B394-4CAB-B967-39012B9F0216}" type="slidenum">
              <a:rPr lang="en-US" altLang="en-US" smtClean="0"/>
              <a:pPr/>
              <a:t>39</a:t>
            </a:fld>
            <a:endParaRPr lang="en-US" altLang="en-US"/>
          </a:p>
        </p:txBody>
      </p:sp>
      <p:sp>
        <p:nvSpPr>
          <p:cNvPr id="33794" name="Subtitle 2"/>
          <p:cNvSpPr>
            <a:spLocks noGrp="1"/>
          </p:cNvSpPr>
          <p:nvPr>
            <p:ph type="subTitle" idx="4294967295"/>
          </p:nvPr>
        </p:nvSpPr>
        <p:spPr>
          <a:xfrm>
            <a:off x="456415" y="2286000"/>
            <a:ext cx="7240570" cy="3276600"/>
          </a:xfrm>
        </p:spPr>
        <p:txBody>
          <a:bodyPr>
            <a:normAutofit fontScale="92500"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en-US" sz="3400" dirty="0"/>
              <a:t>        </a:t>
            </a:r>
            <a:r>
              <a:rPr lang="en-US" altLang="en-US" sz="3400" dirty="0">
                <a:latin typeface="Arial" panose="020B0604020202020204" pitchFamily="34" charset="0"/>
                <a:cs typeface="Arial" panose="020B0604020202020204" pitchFamily="34" charset="0"/>
              </a:rPr>
              <a:t>It can be then securely asserted, from the steady-state consideration, a capacitor-bank application could not be justified from an engineering standpoint for the protection of a grid autotransformer</a:t>
            </a:r>
          </a:p>
        </p:txBody>
      </p:sp>
      <p:sp>
        <p:nvSpPr>
          <p:cNvPr id="5" name="Rectangle 4"/>
          <p:cNvSpPr/>
          <p:nvPr/>
        </p:nvSpPr>
        <p:spPr>
          <a:xfrm>
            <a:off x="775354" y="762000"/>
            <a:ext cx="6934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Times New Roman" panose="02020603050405020304" pitchFamily="18" charset="0"/>
              </a:rPr>
              <a:t>Steady-State Performance</a:t>
            </a:r>
            <a:endParaRPr lang="en-US" sz="4000" dirty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cs typeface="Arial" charset="0"/>
            </a:endParaRPr>
          </a:p>
        </p:txBody>
      </p:sp>
      <p:pic>
        <p:nvPicPr>
          <p:cNvPr id="3379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3" y="6156531"/>
            <a:ext cx="945037" cy="564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~PP997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2675" y="64166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1768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68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8600" y="533400"/>
            <a:ext cx="8382000" cy="952500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sz="3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Surge Arrester Protective Functionality </a:t>
            </a:r>
            <a:br>
              <a:rPr lang="en-US" altLang="en-US" sz="3400" dirty="0">
                <a:solidFill>
                  <a:schemeClr val="accent2">
                    <a:lumMod val="7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34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362200"/>
            <a:ext cx="7048499" cy="3238500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/>
            </a:pPr>
            <a:r>
              <a:rPr lang="en-US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In addition to transformer and line protection surge arresters/(MOV) have been extensively utilized for series- capacitor protection 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  Transformer neutral-blocking devices use surge arresters for overvoltage protection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7550E-20EE-49E2-A418-7B1F96DEABD7}" type="slidenum">
              <a:rPr lang="en-US" altLang="en-US" smtClean="0"/>
              <a:pPr/>
              <a:t>4</a:t>
            </a:fld>
            <a:endParaRPr lang="en-US" altLang="en-US"/>
          </a:p>
        </p:txBody>
      </p:sp>
      <p:pic>
        <p:nvPicPr>
          <p:cNvPr id="512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6220254"/>
            <a:ext cx="838199" cy="501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~PP757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2675" y="64166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223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34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ChangeArrowheads="1"/>
          </p:cNvSpPr>
          <p:nvPr/>
        </p:nvSpPr>
        <p:spPr bwMode="auto">
          <a:xfrm>
            <a:off x="609600" y="2618905"/>
            <a:ext cx="7010400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000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    </a:t>
            </a:r>
            <a:r>
              <a:rPr lang="en-US" altLang="en-US" sz="3000" dirty="0">
                <a:ea typeface="Calibri" panose="020F0502020204030204" pitchFamily="34" charset="0"/>
              </a:rPr>
              <a:t>No zero-sequence flow may come from the generation side</a:t>
            </a:r>
          </a:p>
          <a:p>
            <a:endParaRPr lang="en-US" altLang="en-US" sz="3000" dirty="0">
              <a:ea typeface="Calibri" panose="020F0502020204030204" pitchFamily="34" charset="0"/>
            </a:endParaRPr>
          </a:p>
          <a:p>
            <a:r>
              <a:rPr lang="en-US" altLang="en-US" sz="3000" dirty="0">
                <a:ea typeface="Calibri" panose="020F0502020204030204" pitchFamily="34" charset="0"/>
              </a:rPr>
              <a:t>    Zero-sequence unbalance flow may develop from the transmission line side due to load or from line-parameter dissymmetry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C5AC0-B394-4CAB-B967-39012B9F0216}" type="slidenum">
              <a:rPr lang="en-US" altLang="en-US" smtClean="0"/>
              <a:pPr/>
              <a:t>40</a:t>
            </a:fld>
            <a:endParaRPr lang="en-US" altLang="en-US"/>
          </a:p>
        </p:txBody>
      </p:sp>
      <p:sp>
        <p:nvSpPr>
          <p:cNvPr id="3" name="Title 2"/>
          <p:cNvSpPr>
            <a:spLocks noGrp="1"/>
          </p:cNvSpPr>
          <p:nvPr>
            <p:ph type="ctrTitle" idx="4294967295"/>
          </p:nvPr>
        </p:nvSpPr>
        <p:spPr>
          <a:xfrm>
            <a:off x="609600" y="685800"/>
            <a:ext cx="6705600" cy="1470025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en-US" sz="45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Steady-state Performance</a:t>
            </a:r>
            <a:br>
              <a:rPr lang="en-US" b="1" dirty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</a:br>
            <a:r>
              <a:rPr lang="en-US" altLang="en-US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en-US" altLang="en-US" sz="2000" b="1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altLang="en-US" sz="3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GSU Transformer</a:t>
            </a:r>
            <a:endParaRPr lang="en-US" sz="3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844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68" y="6324600"/>
            <a:ext cx="766132" cy="457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~PP3012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2675" y="64166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2474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4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ChangeArrowheads="1"/>
          </p:cNvSpPr>
          <p:nvPr/>
        </p:nvSpPr>
        <p:spPr bwMode="auto">
          <a:xfrm>
            <a:off x="527901" y="2283136"/>
            <a:ext cx="7315200" cy="3954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 dirty="0">
                <a:latin typeface="Calibri" panose="020F050202020403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   </a:t>
            </a:r>
            <a:r>
              <a:rPr lang="en-US" altLang="en-US" sz="2500" dirty="0">
                <a:ea typeface="Calibri" panose="020F0502020204030204" pitchFamily="34" charset="0"/>
              </a:rPr>
              <a:t>Zero-sequence components typically negligible </a:t>
            </a:r>
          </a:p>
          <a:p>
            <a:pPr algn="just"/>
            <a:endParaRPr lang="en-US" altLang="en-US" sz="2500" dirty="0">
              <a:ea typeface="Calibri" panose="020F0502020204030204" pitchFamily="34" charset="0"/>
            </a:endParaRPr>
          </a:p>
          <a:p>
            <a:r>
              <a:rPr lang="en-US" altLang="en-US" sz="2500" dirty="0">
                <a:ea typeface="Calibri" panose="020F0502020204030204" pitchFamily="34" charset="0"/>
              </a:rPr>
              <a:t>   Neutral shift would be limited to a Ferranti-rise in the zero-sequence network</a:t>
            </a:r>
          </a:p>
          <a:p>
            <a:pPr algn="just"/>
            <a:endParaRPr lang="en-US" altLang="en-US" sz="2500" dirty="0">
              <a:ea typeface="Calibri" panose="020F0502020204030204" pitchFamily="34" charset="0"/>
            </a:endParaRPr>
          </a:p>
          <a:p>
            <a:r>
              <a:rPr lang="en-US" altLang="en-US" sz="2500" dirty="0">
                <a:ea typeface="Calibri" panose="020F0502020204030204" pitchFamily="34" charset="0"/>
              </a:rPr>
              <a:t>   Zero-sequence flow through GSU immaterial as it refers to a line-end apparatus</a:t>
            </a:r>
          </a:p>
          <a:p>
            <a:pPr algn="just"/>
            <a:endParaRPr lang="en-US" altLang="en-US" sz="2500" dirty="0">
              <a:ea typeface="Calibri" panose="020F0502020204030204" pitchFamily="34" charset="0"/>
            </a:endParaRPr>
          </a:p>
          <a:p>
            <a:r>
              <a:rPr lang="en-US" altLang="en-US" sz="2500" dirty="0">
                <a:ea typeface="Calibri" panose="020F0502020204030204" pitchFamily="34" charset="0"/>
              </a:rPr>
              <a:t>   Arrester device lends itself to a straight-forward specification from the unbalance examination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C5AC0-B394-4CAB-B967-39012B9F0216}" type="slidenum">
              <a:rPr lang="en-US" altLang="en-US" smtClean="0"/>
              <a:pPr/>
              <a:t>41</a:t>
            </a:fld>
            <a:endParaRPr lang="en-US" altLang="en-US"/>
          </a:p>
        </p:txBody>
      </p:sp>
      <p:sp>
        <p:nvSpPr>
          <p:cNvPr id="3" name="Title 2"/>
          <p:cNvSpPr>
            <a:spLocks noGrp="1"/>
          </p:cNvSpPr>
          <p:nvPr>
            <p:ph type="ctrTitle" idx="4294967295"/>
          </p:nvPr>
        </p:nvSpPr>
        <p:spPr>
          <a:xfrm>
            <a:off x="533400" y="685800"/>
            <a:ext cx="6758686" cy="14700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Steady-state Performance</a:t>
            </a:r>
            <a:br>
              <a:rPr lang="en-US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br>
              <a:rPr lang="en-US" altLang="en-US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altLang="en-US" sz="31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GSU Transformer</a:t>
            </a:r>
            <a:endParaRPr lang="en-US" sz="31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~PP1769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2675" y="64166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396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61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533400"/>
            <a:ext cx="2986169" cy="110648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5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82893"/>
            <a:ext cx="7696200" cy="4495800"/>
          </a:xfrm>
        </p:spPr>
        <p:txBody>
          <a:bodyPr>
            <a:normAutofit/>
          </a:bodyPr>
          <a:lstStyle/>
          <a:p>
            <a:pPr marL="0" indent="0">
              <a:buFont typeface="Arial" charset="0"/>
              <a:buNone/>
              <a:defRPr/>
            </a:pPr>
            <a:r>
              <a:rPr lang="en-US" sz="2800" dirty="0">
                <a:latin typeface="Calibri" panose="020F0502020204030204" pitchFamily="34" charset="0"/>
                <a:cs typeface="Arial" pitchFamily="34" charset="0"/>
              </a:rPr>
              <a:t>   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Steady-state performance, parametrical invariance, GIC blocking, ground-faults, zero-sequence current residuals, etc, the standalone surge-arrester device compares favorably with the one based on a capacitor bank, yet without any of its undeniable inherent risks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The difference can only be found at the blocking-function means: one performed by a capacitor bank and another by a common surge arrester</a:t>
            </a:r>
          </a:p>
          <a:p>
            <a:pPr>
              <a:buFont typeface="Arial" charset="0"/>
              <a:buChar char="•"/>
              <a:defRPr/>
            </a:pPr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7550E-20EE-49E2-A418-7B1F96DEABD7}" type="slidenum">
              <a:rPr lang="en-US" altLang="en-US" smtClean="0"/>
              <a:pPr/>
              <a:t>42</a:t>
            </a:fld>
            <a:endParaRPr lang="en-US" altLang="en-US"/>
          </a:p>
        </p:txBody>
      </p:sp>
      <p:pic>
        <p:nvPicPr>
          <p:cNvPr id="5" name="Multimedia9">
            <a:hlinkClick r:id="" action="ppaction://media"/>
            <a:extLst>
              <a:ext uri="{FF2B5EF4-FFF2-40B4-BE49-F238E27FC236}">
                <a16:creationId xmlns:a16="http://schemas.microsoft.com/office/drawing/2014/main" id="{735AC784-FB0E-4A83-901E-3F6704282DF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702674" y="6346162"/>
            <a:ext cx="365125" cy="365125"/>
          </a:xfrm>
          <a:prstGeom prst="rect">
            <a:avLst/>
          </a:prstGeom>
        </p:spPr>
      </p:pic>
    </p:spTree>
  </p:cSld>
  <p:clrMapOvr>
    <a:masterClrMapping/>
  </p:clrMapOvr>
  <p:transition advTm="352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4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945037" y="228600"/>
            <a:ext cx="5846763" cy="658813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                 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066800" y="5576490"/>
            <a:ext cx="7442200" cy="352425"/>
          </a:xfrm>
        </p:spPr>
        <p:txBody>
          <a:bodyPr>
            <a:noAutofit/>
          </a:bodyPr>
          <a:lstStyle/>
          <a:p>
            <a:pPr algn="l">
              <a:buFont typeface="Arial" charset="0"/>
              <a:buNone/>
              <a:defRPr/>
            </a:pPr>
            <a:r>
              <a:rPr lang="en-US" sz="1600" dirty="0">
                <a:solidFill>
                  <a:schemeClr val="tx1"/>
                </a:solidFill>
              </a:rPr>
              <a:t>                    Capacitor Device                                 Arrester Device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E068C-ABA0-4B91-AE9E-1CC8B3EA0E0E}" type="slidenum">
              <a:rPr lang="en-US" altLang="en-US" smtClean="0"/>
              <a:pPr/>
              <a:t>43</a:t>
            </a:fld>
            <a:endParaRPr lang="en-US" altLang="en-US" dirty="0"/>
          </a:p>
        </p:txBody>
      </p:sp>
      <p:pic>
        <p:nvPicPr>
          <p:cNvPr id="39940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" y="6240934"/>
            <a:ext cx="777875" cy="465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17650"/>
            <a:ext cx="4572000" cy="398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401" y="1508124"/>
            <a:ext cx="865188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Audio 1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97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024" y="381000"/>
            <a:ext cx="7100888" cy="612775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en-US" sz="39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Final Thoughts  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1338526"/>
            <a:ext cx="7502951" cy="4702837"/>
          </a:xfrm>
        </p:spPr>
        <p:txBody>
          <a:bodyPr>
            <a:noAutofit/>
          </a:bodyPr>
          <a:lstStyle/>
          <a:p>
            <a:pPr algn="l">
              <a:buFont typeface="Arial" charset="0"/>
              <a:buNone/>
              <a:defRPr/>
            </a:pPr>
            <a:r>
              <a:rPr lang="en-US" sz="2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Legitimate reservations regarding the incremental cost/benefit of adding massive capacitor-bank assemblies, with convoluted ancillaries, merely to secure the  flow of inconsequential, quasi-parasitic, ground currents associated to a few  transformers at limited and short steady-state situations </a:t>
            </a:r>
          </a:p>
          <a:p>
            <a:pPr algn="l">
              <a:buFont typeface="Arial" charset="0"/>
              <a:buNone/>
              <a:defRPr/>
            </a:pPr>
            <a:r>
              <a:rPr lang="en-US" sz="2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Legitimate questions regarding such an incremental cost/benefit evaluation minding neutral-blocking units might operate infrequently and able to reduce basically  around  fifty  percent of  GIC upon  some autotransformers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  <a:p>
            <a:pPr algn="l">
              <a:defRPr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GIC suppression achievable only by placing one device at each apparatus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E068C-ABA0-4B91-AE9E-1CC8B3EA0E0E}" type="slidenum">
              <a:rPr lang="en-US" altLang="en-US" smtClean="0"/>
              <a:pPr/>
              <a:t>44</a:t>
            </a:fld>
            <a:endParaRPr lang="en-US" altLang="en-US"/>
          </a:p>
        </p:txBody>
      </p:sp>
      <p:pic>
        <p:nvPicPr>
          <p:cNvPr id="6" name="Multimedia4">
            <a:hlinkClick r:id="" action="ppaction://media"/>
            <a:extLst>
              <a:ext uri="{FF2B5EF4-FFF2-40B4-BE49-F238E27FC236}">
                <a16:creationId xmlns:a16="http://schemas.microsoft.com/office/drawing/2014/main" id="{DD5C036D-4A2D-45DF-A253-4763CAEF922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686799" y="6348307"/>
            <a:ext cx="383023" cy="343184"/>
          </a:xfrm>
          <a:prstGeom prst="rect">
            <a:avLst/>
          </a:prstGeom>
        </p:spPr>
      </p:pic>
    </p:spTree>
  </p:cSld>
  <p:clrMapOvr>
    <a:masterClrMapping/>
  </p:clrMapOvr>
  <p:transition advTm="5546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65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381000"/>
            <a:ext cx="6872288" cy="612775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 Thoughts  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371600"/>
            <a:ext cx="7696200" cy="4876800"/>
          </a:xfrm>
        </p:spPr>
        <p:txBody>
          <a:bodyPr>
            <a:noAutofit/>
          </a:bodyPr>
          <a:lstStyle/>
          <a:p>
            <a:pPr algn="l">
              <a:buFont typeface="Arial" charset="0"/>
              <a:buNone/>
              <a:defRPr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     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Comprehensive utility-industry R&amp;D has established consensus regarding GIC-blocking strategies</a:t>
            </a:r>
          </a:p>
          <a:p>
            <a:pPr algn="l">
              <a:buFont typeface="Arial" charset="0"/>
              <a:buNone/>
              <a:defRPr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Studies on major power grids conclusively indicate that a discrete placing of blockers at selected apparatus will produce only a marginal protective benefit. This becomes critical under EMP conditions</a:t>
            </a:r>
          </a:p>
          <a:p>
            <a:pPr algn="l">
              <a:buFont typeface="Arial" charset="0"/>
              <a:buNone/>
              <a:defRPr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Only way to eliminate GIC from the electricity grid is by the installation of one device at each transformer </a:t>
            </a:r>
          </a:p>
          <a:p>
            <a:pPr algn="just">
              <a:buFont typeface="Arial" charset="0"/>
              <a:buNone/>
              <a:defRPr/>
            </a:pPr>
            <a:endParaRPr lang="en-US" sz="2500" dirty="0">
              <a:solidFill>
                <a:schemeClr val="tx1"/>
              </a:solidFill>
              <a:latin typeface="+mj-lt"/>
            </a:endParaRPr>
          </a:p>
          <a:p>
            <a:pPr algn="just">
              <a:buFont typeface="Arial" charset="0"/>
              <a:buNone/>
              <a:defRPr/>
            </a:pPr>
            <a:endParaRPr lang="en-US" sz="2500" dirty="0">
              <a:solidFill>
                <a:schemeClr val="tx1"/>
              </a:solidFill>
              <a:latin typeface="+mj-lt"/>
            </a:endParaRPr>
          </a:p>
          <a:p>
            <a:pPr algn="just">
              <a:buFont typeface="Arial" charset="0"/>
              <a:buNone/>
              <a:defRPr/>
            </a:pPr>
            <a:endParaRPr lang="en-US" sz="16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5" name="Multimedia3">
            <a:hlinkClick r:id="" action="ppaction://media"/>
            <a:extLst>
              <a:ext uri="{FF2B5EF4-FFF2-40B4-BE49-F238E27FC236}">
                <a16:creationId xmlns:a16="http://schemas.microsoft.com/office/drawing/2014/main" id="{364A3501-7733-42A3-8924-6342920F339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839200" y="6324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595005"/>
      </p:ext>
    </p:extLst>
  </p:cSld>
  <p:clrMapOvr>
    <a:masterClrMapping/>
  </p:clrMapOvr>
  <p:transition advTm="3711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2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1878" y="609600"/>
            <a:ext cx="7886700" cy="132556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Future/Ongoing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1026" y="2133600"/>
            <a:ext cx="7219950" cy="1524000"/>
          </a:xfrm>
        </p:spPr>
        <p:txBody>
          <a:bodyPr>
            <a:noAutofit/>
          </a:bodyPr>
          <a:lstStyle/>
          <a:p>
            <a:pPr marL="0" indent="0">
              <a:buFont typeface="Arial" charset="0"/>
              <a:buNone/>
              <a:defRPr/>
            </a:pPr>
            <a:r>
              <a:rPr lang="en-US" sz="3200" dirty="0">
                <a:latin typeface="Calibri" panose="020F0502020204030204" pitchFamily="34" charset="0"/>
              </a:rPr>
              <a:t>  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R&amp;D on actionable early sensing of EMP shock waves (presently in advanced testing state)</a:t>
            </a:r>
          </a:p>
          <a:p>
            <a:pPr marL="0" indent="0">
              <a:buFont typeface="Arial" charset="0"/>
              <a:buNone/>
              <a:defRPr/>
            </a:pP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 R&amp;D to favorably address the challenging issue of GIC current interruption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7550E-20EE-49E2-A418-7B1F96DEABD7}" type="slidenum">
              <a:rPr lang="en-US" altLang="en-US" smtClean="0"/>
              <a:pPr/>
              <a:t>46</a:t>
            </a:fld>
            <a:endParaRPr lang="en-US" altLang="en-US"/>
          </a:p>
        </p:txBody>
      </p:sp>
      <p:pic>
        <p:nvPicPr>
          <p:cNvPr id="41988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53" y="6094297"/>
            <a:ext cx="1096347" cy="655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~PP3190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2675" y="64166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1946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6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265135"/>
            <a:ext cx="7315200" cy="1470025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US" sz="72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Questions ?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143000" y="3291014"/>
            <a:ext cx="6705600" cy="1752600"/>
          </a:xfrm>
        </p:spPr>
        <p:txBody>
          <a:bodyPr/>
          <a:lstStyle/>
          <a:p>
            <a:pPr algn="l">
              <a:buFont typeface="Arial" charset="0"/>
              <a:buNone/>
              <a:defRPr/>
            </a:pPr>
            <a:r>
              <a:rPr lang="en-US" b="1" i="1" dirty="0">
                <a:solidFill>
                  <a:schemeClr val="accent5">
                    <a:lumMod val="75000"/>
                  </a:schemeClr>
                </a:solidFill>
              </a:rPr>
              <a:t>Feel free to contact us and/or also to request a personal presentation of this material for an in-depth discussion</a:t>
            </a:r>
          </a:p>
          <a:p>
            <a:pPr algn="l">
              <a:buFont typeface="Arial" charset="0"/>
              <a:buNone/>
              <a:defRPr/>
            </a:pPr>
            <a:endParaRPr lang="en-US" b="1" i="1" dirty="0">
              <a:solidFill>
                <a:schemeClr val="accent5">
                  <a:lumMod val="75000"/>
                </a:schemeClr>
              </a:solidFill>
            </a:endParaRPr>
          </a:p>
          <a:p>
            <a:pPr algn="l">
              <a:buFont typeface="Arial" charset="0"/>
              <a:buNone/>
              <a:defRPr/>
            </a:pPr>
            <a:r>
              <a:rPr lang="en-US" b="1" i="1" dirty="0">
                <a:solidFill>
                  <a:schemeClr val="accent5">
                    <a:lumMod val="75000"/>
                  </a:schemeClr>
                </a:solidFill>
              </a:rPr>
              <a:t>                                              </a:t>
            </a:r>
            <a:r>
              <a:rPr lang="en-US" sz="1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www.resilientgrids.com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E068C-ABA0-4B91-AE9E-1CC8B3EA0E0E}" type="slidenum">
              <a:rPr lang="en-US" altLang="en-US" smtClean="0"/>
              <a:pPr/>
              <a:t>47</a:t>
            </a:fld>
            <a:endParaRPr lang="en-US" altLang="en-US"/>
          </a:p>
        </p:txBody>
      </p:sp>
      <p:pic>
        <p:nvPicPr>
          <p:cNvPr id="43012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6037508"/>
            <a:ext cx="1219200" cy="728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Multimedia1">
            <a:hlinkClick r:id="" action="ppaction://media"/>
            <a:extLst>
              <a:ext uri="{FF2B5EF4-FFF2-40B4-BE49-F238E27FC236}">
                <a16:creationId xmlns:a16="http://schemas.microsoft.com/office/drawing/2014/main" id="{44A34002-B9F2-46B8-ADF9-4905DB2032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702674" y="6286464"/>
            <a:ext cx="365125" cy="3651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94"/>
    </mc:Choice>
    <mc:Fallback xmlns="">
      <p:transition spd="slow" advTm="99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" y="457200"/>
            <a:ext cx="7924800" cy="1125538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sz="3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Surge-</a:t>
            </a:r>
            <a:r>
              <a:rPr lang="en-US" altLang="en-US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en-US" altLang="en-US" sz="3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rrester Protective </a:t>
            </a:r>
            <a:r>
              <a:rPr lang="en-US" altLang="en-US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</a:t>
            </a:r>
            <a:r>
              <a:rPr lang="en-US" altLang="en-US" sz="3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unctionality: its application to </a:t>
            </a:r>
            <a:r>
              <a:rPr lang="en-US" altLang="en-US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neutr</a:t>
            </a:r>
            <a:r>
              <a:rPr lang="en-US" altLang="en-US" sz="3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al-</a:t>
            </a:r>
            <a:r>
              <a:rPr lang="en-US" altLang="en-US" sz="3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blocking devices  </a:t>
            </a:r>
            <a:br>
              <a:rPr lang="en-US" altLang="en-US" dirty="0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altLang="en-US" dirty="0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altLang="en-US" dirty="0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idx="1"/>
          </p:nvPr>
        </p:nvSpPr>
        <p:spPr>
          <a:xfrm>
            <a:off x="457200" y="2774287"/>
            <a:ext cx="7063486" cy="30099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/>
            </a:pPr>
            <a:r>
              <a:rPr lang="en-US" alt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</a:t>
            </a:r>
            <a:r>
              <a:rPr lang="en-US" alt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Exhaustive testing series performed at major high-power Labs</a:t>
            </a:r>
          </a:p>
          <a:p>
            <a:pPr eaLnBrk="1" fontAlgn="auto" hangingPunct="1"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/>
            </a:pPr>
            <a:r>
              <a:rPr lang="en-US" alt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Full-scale testing series performed at major high-voltage Labs</a:t>
            </a:r>
          </a:p>
          <a:p>
            <a:pPr eaLnBrk="1" fontAlgn="auto" hangingPunct="1"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/>
            </a:pPr>
            <a:r>
              <a:rPr lang="en-US" alt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Comprehensive simulations at both academic and industrial levels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en-US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en-US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en-US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en-US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en-US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en-US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en-US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en-US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en-US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7550E-20EE-49E2-A418-7B1F96DEABD7}" type="slidenum">
              <a:rPr lang="en-US" altLang="en-US" smtClean="0"/>
              <a:pPr/>
              <a:t>5</a:t>
            </a:fld>
            <a:endParaRPr lang="en-US" altLang="en-US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6178550" y="-485775"/>
            <a:ext cx="5080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-28566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11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altLang="en-US" sz="15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altLang="en-US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149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6242983"/>
            <a:ext cx="800100" cy="478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~PP358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2675" y="64166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2729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29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5334000"/>
            <a:ext cx="7158038" cy="5540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114264" tIns="0" rIns="-85698" bIns="0" anchor="ctr">
            <a:spAutoFit/>
          </a:bodyPr>
          <a:lstStyle/>
          <a:p>
            <a:pPr algn="ctr" eaLnBrk="0" hangingPunct="0">
              <a:defRPr/>
            </a:pPr>
            <a:r>
              <a:rPr lang="en-US" altLang="en-US" sz="3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C5AC0-B394-4CAB-B967-39012B9F0216}" type="slidenum">
              <a:rPr lang="en-US" altLang="en-US" smtClean="0"/>
              <a:pPr/>
              <a:t>6</a:t>
            </a:fld>
            <a:endParaRPr lang="en-US" altLang="en-US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304800" y="560387"/>
            <a:ext cx="8001000" cy="561975"/>
          </a:xfrm>
        </p:spPr>
        <p:txBody>
          <a:bodyPr rtlCol="0">
            <a:normAutofit fontScale="90000"/>
          </a:bodyPr>
          <a:lstStyle/>
          <a:p>
            <a:pPr algn="l">
              <a:defRPr/>
            </a:pPr>
            <a:r>
              <a:rPr lang="en-US" altLang="en-US" sz="3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Surge Arrester Dual Function</a:t>
            </a:r>
            <a:r>
              <a:rPr lang="en-US" altLang="en-US" sz="38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ality</a:t>
            </a:r>
            <a:br>
              <a:rPr lang="en-US" altLang="en-US" dirty="0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altLang="en-US" sz="4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172" name="Rectangle 3"/>
          <p:cNvSpPr>
            <a:spLocks noChangeArrowheads="1"/>
          </p:cNvSpPr>
          <p:nvPr/>
        </p:nvSpPr>
        <p:spPr bwMode="auto">
          <a:xfrm>
            <a:off x="1524000" y="5334000"/>
            <a:ext cx="556260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900" dirty="0"/>
              <a:t>Ohm’s Law applies to non-linear resistors; mind    </a:t>
            </a:r>
          </a:p>
          <a:p>
            <a:r>
              <a:rPr lang="en-US" altLang="en-US" sz="1900" dirty="0"/>
              <a:t> slopes at graph points of both Regions I and II </a:t>
            </a:r>
          </a:p>
        </p:txBody>
      </p:sp>
      <p:pic>
        <p:nvPicPr>
          <p:cNvPr id="7173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76400"/>
            <a:ext cx="5257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05" y="6137847"/>
            <a:ext cx="955726" cy="57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~PP1536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2675" y="64166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2479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9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5334000"/>
            <a:ext cx="7158038" cy="5540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114264" tIns="0" rIns="-85698" bIns="0" anchor="ctr">
            <a:spAutoFit/>
          </a:bodyPr>
          <a:lstStyle/>
          <a:p>
            <a:pPr algn="ctr" eaLnBrk="0" hangingPunct="0">
              <a:defRPr/>
            </a:pPr>
            <a:r>
              <a:rPr lang="en-US" altLang="en-US" sz="3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+mj-lt"/>
                <a:cs typeface="Times New Roman" panose="02020603050405020304" pitchFamily="18" charset="0"/>
              </a:rPr>
              <a:t>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C5AC0-B394-4CAB-B967-39012B9F0216}" type="slidenum">
              <a:rPr lang="en-US" altLang="en-US" smtClean="0"/>
              <a:pPr/>
              <a:t>7</a:t>
            </a:fld>
            <a:endParaRPr lang="en-US" altLang="en-US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304800" y="530853"/>
            <a:ext cx="8001000" cy="560388"/>
          </a:xfrm>
        </p:spPr>
        <p:txBody>
          <a:bodyPr rtlCol="0">
            <a:normAutofit fontScale="90000"/>
          </a:bodyPr>
          <a:lstStyle/>
          <a:p>
            <a:pPr algn="l">
              <a:defRPr/>
            </a:pPr>
            <a:r>
              <a:rPr lang="en-US" altLang="en-US" sz="3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Surge Arrester Dual Function</a:t>
            </a:r>
            <a:r>
              <a:rPr lang="en-US" altLang="en-US" sz="3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ality</a:t>
            </a:r>
            <a:br>
              <a:rPr lang="en-US" altLang="en-US" dirty="0">
                <a:solidFill>
                  <a:schemeClr val="accent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altLang="en-US" sz="4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196" name="Rectangle 3"/>
          <p:cNvSpPr>
            <a:spLocks noChangeArrowheads="1"/>
          </p:cNvSpPr>
          <p:nvPr/>
        </p:nvSpPr>
        <p:spPr bwMode="auto">
          <a:xfrm>
            <a:off x="685799" y="5368306"/>
            <a:ext cx="6629401" cy="1084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7000"/>
              </a:lnSpc>
              <a:spcAft>
                <a:spcPts val="800"/>
              </a:spcAft>
            </a:pPr>
            <a:r>
              <a:rPr lang="en-US" altLang="en-US" dirty="0"/>
              <a:t>Region I: Resistance very high; consistent with GMD voltages   </a:t>
            </a:r>
          </a:p>
          <a:p>
            <a:pPr eaLnBrk="1" hangingPunct="1">
              <a:lnSpc>
                <a:spcPct val="107000"/>
              </a:lnSpc>
              <a:spcAft>
                <a:spcPts val="800"/>
              </a:spcAft>
            </a:pPr>
            <a:r>
              <a:rPr lang="en-US" altLang="en-US" dirty="0"/>
              <a:t>Region II: Resistance very low; consistent with ground-fault                                                                                                           disturbances</a:t>
            </a:r>
          </a:p>
        </p:txBody>
      </p:sp>
      <p:pic>
        <p:nvPicPr>
          <p:cNvPr id="819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34044"/>
            <a:ext cx="5410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~PP235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2675" y="64166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6119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19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ChangeArrowheads="1"/>
          </p:cNvSpPr>
          <p:nvPr/>
        </p:nvSpPr>
        <p:spPr bwMode="auto">
          <a:xfrm>
            <a:off x="304800" y="457200"/>
            <a:ext cx="7035800" cy="98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4264" tIns="0" rIns="-85698" bIns="0" anchor="ctr">
            <a:spAutoFit/>
          </a:bodyPr>
          <a:lstStyle/>
          <a:p>
            <a:pPr algn="ctr" eaLnBrk="0" hangingPunct="0">
              <a:defRPr/>
            </a:pP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  <a:ea typeface="Calibri" pitchFamily="34" charset="0"/>
              </a:rPr>
              <a:t>Comparative of Transformer </a:t>
            </a:r>
            <a:r>
              <a:rPr lang="en-US" alt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ea typeface="Calibri" pitchFamily="34" charset="0"/>
              </a:rPr>
              <a:t>Neutra</a:t>
            </a:r>
            <a:r>
              <a:rPr lang="en-US" altLang="en-US" sz="3200" b="1" dirty="0">
                <a:solidFill>
                  <a:schemeClr val="accent2">
                    <a:lumMod val="60000"/>
                    <a:lumOff val="40000"/>
                  </a:schemeClr>
                </a:solidFill>
                <a:ea typeface="Calibri" pitchFamily="34" charset="0"/>
              </a:rPr>
              <a:t>l</a:t>
            </a:r>
            <a:r>
              <a:rPr lang="en-US" altLang="en-US" sz="3200" b="1" dirty="0">
                <a:solidFill>
                  <a:schemeClr val="accent6">
                    <a:lumMod val="75000"/>
                  </a:schemeClr>
                </a:solidFill>
                <a:ea typeface="Calibri" pitchFamily="34" charset="0"/>
              </a:rPr>
              <a:t> Voltage Ranges </a:t>
            </a:r>
          </a:p>
        </p:txBody>
      </p:sp>
      <p:pic>
        <p:nvPicPr>
          <p:cNvPr id="9220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057400"/>
            <a:ext cx="3848894" cy="3940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~PP3364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2675" y="64166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BC5AC0-B394-4CAB-B967-39012B9F0216}" type="slidenum">
              <a:rPr lang="en-US" altLang="en-US" smtClean="0"/>
              <a:pPr/>
              <a:t>8</a:t>
            </a:fld>
            <a:endParaRPr lang="en-US" altLang="en-US"/>
          </a:p>
        </p:txBody>
      </p:sp>
      <p:pic>
        <p:nvPicPr>
          <p:cNvPr id="7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2" y="6248400"/>
            <a:ext cx="764248" cy="457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1975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75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73075" y="685800"/>
            <a:ext cx="83820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a Neutral-Blocking Cap</a:t>
            </a:r>
            <a:r>
              <a:rPr lang="en-US" sz="4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aci</a:t>
            </a:r>
            <a:r>
              <a:rPr lang="en-US" sz="4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tor?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6CB2A-38A9-4F6C-B083-BC6116D94F83}" type="slidenum">
              <a:rPr lang="en-US" altLang="en-US" smtClean="0"/>
              <a:pPr/>
              <a:t>9</a:t>
            </a:fld>
            <a:endParaRPr lang="en-US" altLang="en-US"/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1447800" y="1981200"/>
            <a:ext cx="6283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200">
              <a:latin typeface="Calibri" panose="020F0502020204030204" pitchFamily="34" charset="0"/>
            </a:endParaRPr>
          </a:p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pic>
        <p:nvPicPr>
          <p:cNvPr id="10244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209800"/>
            <a:ext cx="3313747" cy="2894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2" y="6177336"/>
            <a:ext cx="846840" cy="506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~PP36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2675" y="64166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1331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1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3085</TotalTime>
  <Words>1606</Words>
  <Application>Microsoft Office PowerPoint</Application>
  <PresentationFormat>Presentación en pantalla (4:3)</PresentationFormat>
  <Paragraphs>365</Paragraphs>
  <Slides>47</Slides>
  <Notes>12</Notes>
  <HiddenSlides>0</HiddenSlides>
  <MMClips>47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47</vt:i4>
      </vt:variant>
    </vt:vector>
  </HeadingPairs>
  <TitlesOfParts>
    <vt:vector size="58" baseType="lpstr">
      <vt:lpstr>Gungsuh</vt:lpstr>
      <vt:lpstr>Aparajita</vt:lpstr>
      <vt:lpstr>Arial</vt:lpstr>
      <vt:lpstr>Arial Unicode MS</vt:lpstr>
      <vt:lpstr>Calibri</vt:lpstr>
      <vt:lpstr>Lucida Handwriting</vt:lpstr>
      <vt:lpstr>Tahoma</vt:lpstr>
      <vt:lpstr>Times New Roman</vt:lpstr>
      <vt:lpstr>Trebuchet MS</vt:lpstr>
      <vt:lpstr>Wingdings 3</vt:lpstr>
      <vt:lpstr>Facet</vt:lpstr>
      <vt:lpstr>Neutral blocking of Transformer GMD/GIC: why a Surge Arrester </vt:lpstr>
      <vt:lpstr>General</vt:lpstr>
      <vt:lpstr>Presentación de PowerPoint</vt:lpstr>
      <vt:lpstr>The Surge Arrester Protective Functionality  </vt:lpstr>
      <vt:lpstr>The Surge-Arrester Protective Functionality: its application to neutral-blocking devices     </vt:lpstr>
      <vt:lpstr>The Surge Arrester Dual Functionality  </vt:lpstr>
      <vt:lpstr>The Surge Arrester Dual Functionality  </vt:lpstr>
      <vt:lpstr>Presentación de PowerPoint</vt:lpstr>
      <vt:lpstr>Why a Neutral-Blocking Capacitor?</vt:lpstr>
      <vt:lpstr>Why a Neutral-Blocking Capacitor?</vt:lpstr>
      <vt:lpstr>Neutral-Blocking Capacitor Facts</vt:lpstr>
      <vt:lpstr>Neutral-Blocking Capacitor Facts</vt:lpstr>
      <vt:lpstr>Neutral-Blocking Capacitor Facts</vt:lpstr>
      <vt:lpstr>Basic Power-system device design states</vt:lpstr>
      <vt:lpstr>Simultaneous Condition</vt:lpstr>
      <vt:lpstr>GIC-State Condition</vt:lpstr>
      <vt:lpstr>Why a Neutral-Blocking Capacitor</vt:lpstr>
      <vt:lpstr>Why a GIC Neutral-Blocking Surge Arrester</vt:lpstr>
      <vt:lpstr>Presentación de PowerPoint</vt:lpstr>
      <vt:lpstr>Presentación de PowerPoint</vt:lpstr>
      <vt:lpstr>Presentación de PowerPoint</vt:lpstr>
      <vt:lpstr>     Higher blocking-device ratings and attendant protecting devices (say up to 20 KV) could be attempted, despite its exponential cost/size impact, to prevent EMP shocks from circumventing the unit        However, ground faults causing lower than said 20 KV neutral voltages would directly impact both device capacitor and resonance-damping resistors setting extreme power-rating requirements for a critical time until protective switching happens</vt:lpstr>
      <vt:lpstr>Presentación de PowerPoint</vt:lpstr>
      <vt:lpstr>Why a GIC Neutral-blocking                        Surge Arrester   </vt:lpstr>
      <vt:lpstr>     Why a GIC Neutral-blocking                        Surge Arrester      </vt:lpstr>
      <vt:lpstr>      </vt:lpstr>
      <vt:lpstr>Steady-state conditions: Arrester-device deployment   Analysis </vt:lpstr>
      <vt:lpstr>Steady-state conditions: Arrester-device deployment   Analysis</vt:lpstr>
      <vt:lpstr>Normal Steady-State Conditions</vt:lpstr>
      <vt:lpstr>Steady-State Performance</vt:lpstr>
      <vt:lpstr>Normal Steady-State conditions:          Neutral Device deployed</vt:lpstr>
      <vt:lpstr>Steady-State Performance</vt:lpstr>
      <vt:lpstr>Steady-State Performance</vt:lpstr>
      <vt:lpstr>Steady-State Performance</vt:lpstr>
      <vt:lpstr>Presentación de PowerPoint</vt:lpstr>
      <vt:lpstr>Steady-State Performance</vt:lpstr>
      <vt:lpstr>Steady-State Performance</vt:lpstr>
      <vt:lpstr>Steady-State Performance</vt:lpstr>
      <vt:lpstr>Presentación de PowerPoint</vt:lpstr>
      <vt:lpstr>Steady-state Performance   GSU Transformer</vt:lpstr>
      <vt:lpstr>Steady-state Performance   GSU Transformer</vt:lpstr>
      <vt:lpstr>Conclusions</vt:lpstr>
      <vt:lpstr>                  Conclusions</vt:lpstr>
      <vt:lpstr>          Final Thoughts   </vt:lpstr>
      <vt:lpstr>Final Thoughts   </vt:lpstr>
      <vt:lpstr>Future/Ongoing Work</vt:lpstr>
      <vt:lpstr>Questions 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VRamirez</dc:creator>
  <cp:lastModifiedBy>Personal</cp:lastModifiedBy>
  <cp:revision>437</cp:revision>
  <dcterms:created xsi:type="dcterms:W3CDTF">2016-05-24T21:11:45Z</dcterms:created>
  <dcterms:modified xsi:type="dcterms:W3CDTF">2017-12-21T13:13:28Z</dcterms:modified>
</cp:coreProperties>
</file>