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6" r:id="rId6"/>
    <p:sldId id="267" r:id="rId7"/>
    <p:sldId id="268" r:id="rId8"/>
    <p:sldId id="273" r:id="rId9"/>
    <p:sldId id="275" r:id="rId10"/>
    <p:sldId id="269" r:id="rId11"/>
    <p:sldId id="270" r:id="rId12"/>
    <p:sldId id="271" r:id="rId13"/>
    <p:sldId id="276" r:id="rId14"/>
    <p:sldId id="298" r:id="rId15"/>
    <p:sldId id="289" r:id="rId16"/>
    <p:sldId id="307" r:id="rId17"/>
    <p:sldId id="291" r:id="rId18"/>
    <p:sldId id="309" r:id="rId19"/>
    <p:sldId id="279" r:id="rId20"/>
    <p:sldId id="305" r:id="rId21"/>
    <p:sldId id="280" r:id="rId22"/>
    <p:sldId id="281" r:id="rId23"/>
    <p:sldId id="290" r:id="rId24"/>
    <p:sldId id="283" r:id="rId25"/>
    <p:sldId id="288" r:id="rId26"/>
    <p:sldId id="313" r:id="rId27"/>
    <p:sldId id="311" r:id="rId28"/>
    <p:sldId id="310" r:id="rId29"/>
    <p:sldId id="312" r:id="rId30"/>
    <p:sldId id="306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>
      <p:cViewPr varScale="1">
        <p:scale>
          <a:sx n="114" d="100"/>
          <a:sy n="114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845D2-83D5-4B32-9A7B-CA26DC806057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FEB4-D3B1-4B2B-886A-D509A78C512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AFEB4-D3B1-4B2B-886A-D509A78C51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03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10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89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8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295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3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21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2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8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4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6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8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1D24-5CE4-4826-A348-A548A9335930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85341-A579-489E-8A22-34B3140C92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"/>
            <a:ext cx="648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ABA03-185C-4634-A7FA-37254288BD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2199"/>
            <a:ext cx="1097887" cy="488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672" y="1828800"/>
            <a:ext cx="74775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Risk-levelized approach for an EMP-mitigation Strategy  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</a:p>
          <a:p>
            <a:pPr algn="ctr"/>
            <a:br>
              <a:rPr lang="en-US" sz="4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44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318" y="4184697"/>
            <a:ext cx="68199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Alberto Ramirez Orquin                 Vanessa Ramirez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Resilient Grids, LLC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Presentation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</a:t>
            </a:r>
          </a:p>
        </p:txBody>
      </p:sp>
      <p:pic>
        <p:nvPicPr>
          <p:cNvPr id="4" name="Multimedia11">
            <a:hlinkClick r:id="" action="ppaction://media"/>
            <a:extLst>
              <a:ext uri="{FF2B5EF4-FFF2-40B4-BE49-F238E27FC236}">
                <a16:creationId xmlns:a16="http://schemas.microsoft.com/office/drawing/2014/main" id="{DE663941-97EA-4DD0-951C-827EFC903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600" y="6335852"/>
            <a:ext cx="315914" cy="3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4782"/>
      </p:ext>
    </p:extLst>
  </p:cSld>
  <p:clrMapOvr>
    <a:masterClrMapping/>
  </p:clrMapOvr>
  <p:transition advTm="49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693397"/>
            <a:ext cx="7391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Thousands of installations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Millions of components of very diverse nature, technology and vintage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A full preventative attempt to harden each item would consequently result in an overwhelming task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9AEAD-A089-4A7B-A710-AF40813EA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7" y="6248399"/>
            <a:ext cx="1004903" cy="447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88532-3018-4E99-860E-1A39AEB86B07}"/>
              </a:ext>
            </a:extLst>
          </p:cNvPr>
          <p:cNvSpPr txBox="1"/>
          <p:nvPr/>
        </p:nvSpPr>
        <p:spPr>
          <a:xfrm>
            <a:off x="457200" y="715500"/>
            <a:ext cx="818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3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E1 Early-pulse Mitigati</a:t>
            </a:r>
            <a:r>
              <a:rPr lang="en-US" sz="43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</a:t>
            </a:r>
            <a:endParaRPr lang="es-ES" sz="43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~PP18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78627"/>
      </p:ext>
    </p:extLst>
  </p:cSld>
  <p:clrMapOvr>
    <a:masterClrMapping/>
  </p:clrMapOvr>
  <p:transition advTm="24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864479"/>
            <a:ext cx="75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direct impact to major power equipment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Insulation breakdown in electric/electronic circuitry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 number of computer, microprocessors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 centers SCADA/EMS/DMS/PLC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Distribution Lines and Transformers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74317-BCF1-4688-8CED-125A5791D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B4A75D-4A72-4920-BF98-5C367FA7E197}"/>
              </a:ext>
            </a:extLst>
          </p:cNvPr>
          <p:cNvSpPr txBox="1"/>
          <p:nvPr/>
        </p:nvSpPr>
        <p:spPr>
          <a:xfrm>
            <a:off x="533400" y="55001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E1 Early-Pulse Impact</a:t>
            </a:r>
            <a:endParaRPr lang="es-ES" sz="4200" b="1" i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~PP3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0277"/>
      </p:ext>
    </p:extLst>
  </p:cSld>
  <p:clrMapOvr>
    <a:masterClrMapping/>
  </p:clrMapOvr>
  <p:transition advTm="33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850044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Inherent built-in hardening taking place as compliant new or refurbished hardware constantly merges into the existing utility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E1 or E2 shocks do not couple with EHV transmission lines and hence cannot damage major power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20739-C5C1-40CF-9B27-7CCB02D8E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99629D-8EE6-424E-8572-CB9D0F815E19}"/>
              </a:ext>
            </a:extLst>
          </p:cNvPr>
          <p:cNvSpPr txBox="1"/>
          <p:nvPr/>
        </p:nvSpPr>
        <p:spPr>
          <a:xfrm>
            <a:off x="349460" y="533400"/>
            <a:ext cx="8525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4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n-US" sz="46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Early-Pulse Mitigatio</a:t>
            </a:r>
            <a:r>
              <a:rPr lang="en-US" sz="4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endParaRPr lang="es-ES" sz="46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~PP13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0635"/>
      </p:ext>
    </p:extLst>
  </p:cSld>
  <p:clrMapOvr>
    <a:masterClrMapping/>
  </p:clrMapOvr>
  <p:transition advTm="40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0091" y="6172199"/>
            <a:ext cx="395510" cy="67733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1" y="860286"/>
            <a:ext cx="66293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Relates to solar GMD and based on situational awareness in combination with a set of comprehensive operational procedures. The process utilizes an extensive network-wide simulation, equipment monitoring and supervision of transformer response, based on elaborated thermal models. </a:t>
            </a:r>
          </a:p>
          <a:p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Strategy basically entails a power management, in anticipation of a sun-originated Coronal Mass Ejection CME arrival; this procedure taking place after warnings issued primarily by NASA and NOAA. Moreover, a parametrical identification of the meteor gets carried out, including GIC magnitude and attendant circuital-trace distribution. With this data, the potential voltage response and transformers thermal impact is ascertained</a:t>
            </a:r>
          </a:p>
          <a:p>
            <a:endParaRPr lang="en-US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 evaluation of both active-power derating and reactive-power rationing/optimization of the system is carried out; this process may finally reflect as constraints over power plant outputs and load flows in order to primarily preserve both synchronous and voltage stability. 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6990"/>
            <a:ext cx="5690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Institutional Stance </a:t>
            </a:r>
          </a:p>
        </p:txBody>
      </p:sp>
      <p:pic>
        <p:nvPicPr>
          <p:cNvPr id="3" name="Multimedia3 (2)">
            <a:hlinkClick r:id="" action="ppaction://media"/>
            <a:extLst>
              <a:ext uri="{FF2B5EF4-FFF2-40B4-BE49-F238E27FC236}">
                <a16:creationId xmlns:a16="http://schemas.microsoft.com/office/drawing/2014/main" id="{70F6377A-50BC-47E2-92B4-16F14B375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196850" cy="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14689"/>
      </p:ext>
    </p:extLst>
  </p:cSld>
  <p:clrMapOvr>
    <a:masterClrMapping/>
  </p:clrMapOvr>
  <p:transition advTm="95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0E6F6DC7-5E6F-4DAE-8617-FA41EA4B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0091" y="6172199"/>
            <a:ext cx="395510" cy="67733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C1D4E0AF-10D5-4538-A346-CC48E3CB3431}"/>
              </a:ext>
            </a:extLst>
          </p:cNvPr>
          <p:cNvSpPr/>
          <p:nvPr/>
        </p:nvSpPr>
        <p:spPr>
          <a:xfrm>
            <a:off x="312656" y="1371600"/>
            <a:ext cx="8382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Electromagnetic Pulse Resilience Action Pl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Joint Strategy identified five strategic goals: 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buAutoNum type="arabicPeriod"/>
            </a:pPr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Improve and Share Understanding of EMP: Threat,    </a:t>
            </a:r>
          </a:p>
          <a:p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Effects, and Impacts </a:t>
            </a:r>
          </a:p>
          <a:p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2.  Identify Priority Infrastructure </a:t>
            </a:r>
          </a:p>
          <a:p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3.  Test and Promote Mitigation and Protection </a:t>
            </a:r>
          </a:p>
          <a:p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Approaches </a:t>
            </a:r>
          </a:p>
          <a:p>
            <a:pPr marL="457200" indent="-457200">
              <a:buAutoNum type="arabicPeriod" startAt="4"/>
            </a:pPr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Enhance Response and Recovery Capabilities to an    </a:t>
            </a:r>
          </a:p>
          <a:p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EMP Attack </a:t>
            </a:r>
          </a:p>
          <a:p>
            <a:pPr marL="457200" indent="-457200">
              <a:buAutoNum type="arabicPeriod" startAt="5"/>
            </a:pPr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Share Best Practices Across Government and    </a:t>
            </a:r>
          </a:p>
          <a:p>
            <a:r>
              <a:rPr lang="en-US" sz="25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Industry, Nationally and Internationally </a:t>
            </a:r>
          </a:p>
          <a:p>
            <a: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</a:p>
          <a:p>
            <a:pPr algn="just"/>
            <a:endParaRPr lang="en-US" sz="1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1769DB68-FA52-4F93-9ECB-20FACB492B34}"/>
              </a:ext>
            </a:extLst>
          </p:cNvPr>
          <p:cNvSpPr/>
          <p:nvPr/>
        </p:nvSpPr>
        <p:spPr>
          <a:xfrm>
            <a:off x="1295400" y="304800"/>
            <a:ext cx="6110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Institutional Stance </a:t>
            </a:r>
          </a:p>
        </p:txBody>
      </p:sp>
      <p:pic>
        <p:nvPicPr>
          <p:cNvPr id="3" name="Multimedia4 (1)">
            <a:hlinkClick r:id="" action="ppaction://media"/>
            <a:extLst>
              <a:ext uri="{FF2B5EF4-FFF2-40B4-BE49-F238E27FC236}">
                <a16:creationId xmlns:a16="http://schemas.microsoft.com/office/drawing/2014/main" id="{15269A70-452A-4B0F-A1B1-AE5FCB10F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3995" y="6400800"/>
            <a:ext cx="227013" cy="2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4791"/>
      </p:ext>
    </p:extLst>
  </p:cSld>
  <p:clrMapOvr>
    <a:masterClrMapping/>
  </p:clrMapOvr>
  <p:transition advTm="40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0" name="~PP24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BD5083D-0E52-42B4-BD99-D848D95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77173"/>
            <a:ext cx="6347714" cy="762000"/>
          </a:xfrm>
        </p:spPr>
        <p:txBody>
          <a:bodyPr>
            <a:normAutofit fontScale="90000"/>
          </a:bodyPr>
          <a:lstStyle/>
          <a:p>
            <a:r>
              <a:rPr lang="en-US" sz="3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 Burst Height Sensitivity</a:t>
            </a:r>
            <a:r>
              <a:rPr lang="en-US" sz="3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2EDAC6F-AEC2-4EE7-9356-DE931473C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814852"/>
            <a:ext cx="7631556" cy="7940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E1 HEMP exposed regions for several heights. Red circles show the exposed regions for the given burst heights, for a nuclear burst over the central U.S.      [Oak Ridge National Lab]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22A221E-64C0-41EC-BB0A-34995DA3AC06}"/>
              </a:ext>
            </a:extLst>
          </p:cNvPr>
          <p:cNvSpPr txBox="1">
            <a:spLocks/>
          </p:cNvSpPr>
          <p:nvPr/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BC5AC0-B394-4CAB-B967-39012B9F021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D2E539A-05EC-4A77-A00D-11813549D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57" y="952428"/>
            <a:ext cx="7696199" cy="48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3213"/>
      </p:ext>
    </p:extLst>
  </p:cSld>
  <p:clrMapOvr>
    <a:masterClrMapping/>
  </p:clrMapOvr>
  <p:transition advTm="34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0556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‘EMP and Geomagnetic-Storm events have the potential to physically damage electrical and electronic equipment throughout North America’s critical infrastructure, notably including Extra-High Voltage transformers and industrial control systems like Supervisory Control and Data Acquisition (SCADA) systems’*</a:t>
            </a:r>
          </a:p>
          <a:p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*NERC Executive Brief ‘Electromagnetic Pulse &amp; Geomagnetic Storm Events’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793839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Institutional Recognition </a:t>
            </a:r>
          </a:p>
        </p:txBody>
      </p:sp>
      <p:pic>
        <p:nvPicPr>
          <p:cNvPr id="7" name="~PP18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1616"/>
      </p:ext>
    </p:extLst>
  </p:cSld>
  <p:clrMapOvr>
    <a:masterClrMapping/>
  </p:clrMapOvr>
  <p:transition advTm="334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29765" y="1826686"/>
            <a:ext cx="7872484" cy="437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funded by PSERC, DOE, NSF, EPRI, BPA, the State of Illinois DCEO, and ARPA-E*, concludes that: “The two key concerns from a big storm or an HEMP are: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scale blackout due to voltage collapse, and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 Permanent transformer damage due to      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overheating”. 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878" y="615933"/>
            <a:ext cx="82942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Findings from a 2016 Resear</a:t>
            </a:r>
            <a:r>
              <a:rPr lang="en-US" sz="4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</a:t>
            </a:r>
            <a:r>
              <a:rPr lang="en-US" sz="4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920" y="619974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*ARPA-E, stands for Advanced Research Projects Agency-Energy</a:t>
            </a:r>
            <a:endParaRPr lang="en-US" dirty="0"/>
          </a:p>
        </p:txBody>
      </p:sp>
      <p:pic>
        <p:nvPicPr>
          <p:cNvPr id="10" name="~PP122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1613"/>
      </p:ext>
    </p:extLst>
  </p:cSld>
  <p:clrMapOvr>
    <a:masterClrMapping/>
  </p:clrMapOvr>
  <p:transition advTm="32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209800" y="6019284"/>
            <a:ext cx="512638" cy="365125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79248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Risk-</a:t>
            </a:r>
            <a:r>
              <a:rPr lang="en-US" sz="40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levelized</a:t>
            </a:r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basis for an  </a:t>
            </a:r>
          </a:p>
          <a:p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EMP-mitigation Strategy           </a:t>
            </a:r>
            <a:r>
              <a:rPr lang="en-US" sz="40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</a:p>
          <a:p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</a:t>
            </a:r>
          </a:p>
          <a:p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All things considered, it seems a strategy to deal  holistically with EMP critical-infrastructure security could</a:t>
            </a:r>
          </a:p>
          <a:p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 primarily based on:</a:t>
            </a:r>
          </a:p>
          <a:p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</a:t>
            </a:r>
          </a:p>
          <a:p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A basically </a:t>
            </a:r>
            <a:r>
              <a:rPr lang="en-US" sz="24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restorative</a:t>
            </a:r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approach for E1/E2 with emphasis on its Electronic-sophistication assets, complemented with key Control Facility hardening</a:t>
            </a:r>
          </a:p>
          <a:p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</a:t>
            </a:r>
          </a:p>
          <a:p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A basically </a:t>
            </a:r>
            <a:r>
              <a:rPr lang="en-US" sz="24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preventative</a:t>
            </a:r>
            <a:r>
              <a:rPr lang="en-US" sz="2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approach for E3 with significant emphasis on Fundamental assets, by means of hardening all grid transformers</a:t>
            </a:r>
          </a:p>
          <a:p>
            <a:pPr algn="ctr"/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384408"/>
            <a:ext cx="321191" cy="3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40113"/>
      </p:ext>
    </p:extLst>
  </p:cSld>
  <p:clrMapOvr>
    <a:masterClrMapping/>
  </p:clrMapOvr>
  <p:transition advTm="41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7121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547825"/>
            <a:ext cx="7239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GIC currents, quasi-DC nature (up to 2 KA)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Saturate/overload the magnetic circuits of major power transformer and shunt reactors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Ample spectrum of harmonics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Mechanical/thermal problems, including vibration and hot spots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Transformer health index and expected loss of useful life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Permanent outage cannot be ruled 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56482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 for GIC Mitigation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B83AE-231B-4EFB-A1B7-B3B317BD2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7" name="~PP17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5423"/>
      </p:ext>
    </p:extLst>
  </p:cSld>
  <p:clrMapOvr>
    <a:masterClrMapping/>
  </p:clrMapOvr>
  <p:transition advTm="45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14495" y="609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Nature of Electronic Magnetic Pu</a:t>
            </a:r>
            <a:r>
              <a:rPr lang="en-US" alt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lse</a:t>
            </a:r>
            <a:r>
              <a:rPr lang="en-US" alt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(EMP)</a:t>
            </a:r>
            <a:br>
              <a:rPr lang="en-US" altLang="en-US" sz="36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36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070" y="2209800"/>
            <a:ext cx="5124450" cy="3600450"/>
          </a:xfrm>
          <a:prstGeom prst="rect">
            <a:avLst/>
          </a:prstGeom>
        </p:spPr>
      </p:pic>
      <p:pic>
        <p:nvPicPr>
          <p:cNvPr id="4" name="Multimedia16">
            <a:hlinkClick r:id="" action="ppaction://media"/>
            <a:extLst>
              <a:ext uri="{FF2B5EF4-FFF2-40B4-BE49-F238E27FC236}">
                <a16:creationId xmlns:a16="http://schemas.microsoft.com/office/drawing/2014/main" id="{33F27102-1B1F-4B22-B4AA-13E040401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324600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4782"/>
      </p:ext>
    </p:extLst>
  </p:cSld>
  <p:clrMapOvr>
    <a:masterClrMapping/>
  </p:clrMapOvr>
  <p:transition advTm="58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0600"/>
            <a:ext cx="6400800" cy="612775"/>
          </a:xfrm>
        </p:spPr>
        <p:txBody>
          <a:bodyPr>
            <a:noAutofit/>
          </a:bodyPr>
          <a:lstStyle/>
          <a:p>
            <a:pPr algn="l"/>
            <a:r>
              <a:rPr lang="en-US" sz="3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 for a Cost-Effective    </a:t>
            </a:r>
            <a:br>
              <a:rPr lang="en-US" sz="3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GIC Mitigation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1" y="1981200"/>
            <a:ext cx="7708037" cy="4876800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utility-industry R&amp;D has  established a consensus regarding GIC-blocking strategies</a:t>
            </a:r>
          </a:p>
          <a:p>
            <a:pPr algn="l">
              <a:defRPr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Major studies on power grids conclusively indicate that a discrete placing of blockers at selected apparatus will produce only a marginal protective benefit. This becomes critical under EMP conditions</a:t>
            </a:r>
          </a:p>
          <a:p>
            <a:pPr algn="l">
              <a:buFont typeface="Arial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Only way to eliminate GIC from the electricity grid is by the installation of one device at each transformer </a:t>
            </a:r>
          </a:p>
          <a:p>
            <a:pPr algn="just">
              <a:buFont typeface="Arial" charset="0"/>
              <a:buNone/>
              <a:defRPr/>
            </a:pPr>
            <a:endParaRPr lang="en-US" sz="25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n-US" sz="25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356780"/>
            <a:ext cx="348819" cy="348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B83AE-231B-4EFB-A1B7-B3B317BD2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366444"/>
            <a:ext cx="762000" cy="3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1034"/>
      </p:ext>
    </p:extLst>
  </p:cSld>
  <p:clrMapOvr>
    <a:masterClrMapping/>
  </p:clrMapOvr>
  <p:transition advTm="36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49364"/>
            <a:ext cx="952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Capacitor GIC-Blocking Sche</a:t>
            </a: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161620"/>
            <a:ext cx="6521864" cy="2841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900" y="5041879"/>
            <a:ext cx="333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Capacitor Neutral-Blocking  Device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02713-6C03-449D-B9A7-58D2AD5FD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75A49-11C2-49F6-A305-FC869A499531}"/>
              </a:ext>
            </a:extLst>
          </p:cNvPr>
          <p:cNvSpPr txBox="1"/>
          <p:nvPr/>
        </p:nvSpPr>
        <p:spPr>
          <a:xfrm>
            <a:off x="4800600" y="504187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Capacitor Device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~PP3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5075"/>
      </p:ext>
    </p:extLst>
  </p:cSld>
  <p:clrMapOvr>
    <a:masterClrMapping/>
  </p:clrMapOvr>
  <p:transition advTm="46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95659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Resistor GIC-Reducing 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Concept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9708" y="2239747"/>
            <a:ext cx="3386777" cy="2980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34667" y="5220233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Resistor Mitigation Device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E27CE-69AD-48CA-A7AC-206D71C63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10" name="~PP118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3825"/>
      </p:ext>
    </p:extLst>
  </p:cSld>
  <p:clrMapOvr>
    <a:masterClrMapping/>
  </p:clrMapOvr>
  <p:transition advTm="40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293846"/>
            <a:ext cx="3401990" cy="3273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007" y="496580"/>
            <a:ext cx="72925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Surge Arrester GIC-Blocking 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Concept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5486400"/>
            <a:ext cx="29899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Surge-Arrester Device 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66F3-A822-4814-8F3E-EAE8A2360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8" name="~PP35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9095"/>
      </p:ext>
    </p:extLst>
  </p:cSld>
  <p:clrMapOvr>
    <a:masterClrMapping/>
  </p:clrMapOvr>
  <p:transition advTm="17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72400" y="6160292"/>
            <a:ext cx="395510" cy="104025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11888" y="624588"/>
            <a:ext cx="7766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Arrester GIC-Blocking Conce</a:t>
            </a: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01809" y="5383839"/>
            <a:ext cx="3124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0" rIns="-1713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Comparative of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ansformer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neutral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oltage ranges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1057" y="5364033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Typical Volt-Ampere characteristic  of metal-oxide surge arresters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2" y="1905524"/>
            <a:ext cx="6648450" cy="3533775"/>
          </a:xfrm>
          <a:prstGeom prst="rect">
            <a:avLst/>
          </a:prstGeom>
        </p:spPr>
      </p:pic>
      <p:pic>
        <p:nvPicPr>
          <p:cNvPr id="5" name="Multimedia11">
            <a:hlinkClick r:id="" action="ppaction://media"/>
            <a:extLst>
              <a:ext uri="{FF2B5EF4-FFF2-40B4-BE49-F238E27FC236}">
                <a16:creationId xmlns:a16="http://schemas.microsoft.com/office/drawing/2014/main" id="{F2CA8DD3-20EA-4E46-9C4A-145900D757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400800"/>
            <a:ext cx="369092" cy="3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0635"/>
      </p:ext>
    </p:extLst>
  </p:cSld>
  <p:clrMapOvr>
    <a:masterClrMapping/>
  </p:clrMapOvr>
  <p:transition advTm="43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72400" y="6160292"/>
            <a:ext cx="395510" cy="104025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51466" y="490326"/>
            <a:ext cx="7766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Arrester GIC-Blocking Conce</a:t>
            </a: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48448" y="5300255"/>
            <a:ext cx="2514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0" rIns="-1713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Comparative of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ansformer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neutral-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oltage ranges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606" y="525409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Typical Volt-Ampere characteristic  of metal-oxide surge arresters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~PP133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41" y="1784093"/>
            <a:ext cx="6648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0635"/>
      </p:ext>
    </p:extLst>
  </p:cSld>
  <p:clrMapOvr>
    <a:masterClrMapping/>
  </p:clrMapOvr>
  <p:transition advTm="38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ultimedia9">
            <a:hlinkClick r:id="" action="ppaction://media"/>
            <a:extLst>
              <a:ext uri="{FF2B5EF4-FFF2-40B4-BE49-F238E27FC236}">
                <a16:creationId xmlns:a16="http://schemas.microsoft.com/office/drawing/2014/main" id="{384C5ABA-A4A6-4023-8121-14F4606CC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4725" y="6406487"/>
            <a:ext cx="244475" cy="244475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5E5ED5E-B795-4F2A-973F-1A5F75BE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86D5308-FD4E-4F50-AE3F-0035BA2DD528}"/>
              </a:ext>
            </a:extLst>
          </p:cNvPr>
          <p:cNvSpPr/>
          <p:nvPr/>
        </p:nvSpPr>
        <p:spPr>
          <a:xfrm>
            <a:off x="862244" y="365463"/>
            <a:ext cx="7385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Arrester GIC-Blocking Conce</a:t>
            </a:r>
            <a:r>
              <a:rPr lang="en-US" sz="3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pt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B7CB146-BE91-4B28-9FD7-1C433B16BA75}"/>
              </a:ext>
            </a:extLst>
          </p:cNvPr>
          <p:cNvSpPr/>
          <p:nvPr/>
        </p:nvSpPr>
        <p:spPr>
          <a:xfrm>
            <a:off x="838200" y="3581400"/>
            <a:ext cx="73914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Capacitor-bank footprint/rating, a limiting factor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Capacitor-bank constrained to Distribution lower-voltage ratings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Protective devices consequently constrained to Distribution lower-voltage ratings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53E1695-3176-47DA-812E-D5921F384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524000"/>
            <a:ext cx="3705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3089"/>
      </p:ext>
    </p:extLst>
  </p:cSld>
  <p:clrMapOvr>
    <a:masterClrMapping/>
  </p:clrMapOvr>
  <p:transition advTm="37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6CA6986-09EE-46A4-9BA6-FBA921A8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144F3C8-B718-4B2A-9740-8DCB3AF84243}"/>
              </a:ext>
            </a:extLst>
          </p:cNvPr>
          <p:cNvSpPr/>
          <p:nvPr/>
        </p:nvSpPr>
        <p:spPr>
          <a:xfrm>
            <a:off x="1317790" y="381000"/>
            <a:ext cx="50706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i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Critical Considerations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30F92D1-B732-41A9-931A-89377CB48013}"/>
              </a:ext>
            </a:extLst>
          </p:cNvPr>
          <p:cNvSpPr/>
          <p:nvPr/>
        </p:nvSpPr>
        <p:spPr>
          <a:xfrm>
            <a:off x="914400" y="3352800"/>
            <a:ext cx="69342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As protective devices are constrained to Distribution lower-voltage ratings, a sizable EMP impact will set a neutral voltage causing either a surge arrester bypass to ground or alternatively conduction of the spark gap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GIC will then flow through the transformer to ground rendering the device useless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4F1B1B9-B3B4-4354-80FF-CB4D93025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6356479"/>
            <a:ext cx="784390" cy="349121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35FBF7C2-C9AC-48DB-B7DE-9826BD7C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383372"/>
            <a:ext cx="3752850" cy="1781175"/>
          </a:xfrm>
          <a:prstGeom prst="rect">
            <a:avLst/>
          </a:prstGeom>
        </p:spPr>
      </p:pic>
      <p:pic>
        <p:nvPicPr>
          <p:cNvPr id="20" name="Multimedia-new (2)">
            <a:hlinkClick r:id="" action="ppaction://media"/>
            <a:extLst>
              <a:ext uri="{FF2B5EF4-FFF2-40B4-BE49-F238E27FC236}">
                <a16:creationId xmlns:a16="http://schemas.microsoft.com/office/drawing/2014/main" id="{7BCC21F3-0E53-4F60-8D91-6907FE3385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9784" y="6431872"/>
            <a:ext cx="279416" cy="2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59765"/>
      </p:ext>
    </p:extLst>
  </p:cSld>
  <p:clrMapOvr>
    <a:masterClrMapping/>
  </p:clrMapOvr>
  <p:transition advTm="32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0E02B9C-8B4F-49E5-AEBD-D84969C6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97BC5AC0-B394-4CAB-B967-39012B9F0216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2A12A7F-782F-421C-AD15-35A84E8FFF5F}"/>
              </a:ext>
            </a:extLst>
          </p:cNvPr>
          <p:cNvSpPr txBox="1">
            <a:spLocks/>
          </p:cNvSpPr>
          <p:nvPr/>
        </p:nvSpPr>
        <p:spPr>
          <a:xfrm>
            <a:off x="438428" y="2133600"/>
            <a:ext cx="7096125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blocking-device ratings and attendant protecting devices (say up to 20 KV) could be attempted, despite its exponential cost/size impact, to prevent EMP shocks from circumventing the unit *</a:t>
            </a: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However, ground faults causing lower than said 20-KV neutral voltages would directly impact both device capacitor and resonance-damping resistors setting extreme power-rating requirements for a critical time until protective switching happens</a:t>
            </a: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already happened for one design which was originally, and for many years   </a:t>
            </a:r>
            <a:b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2.4 KV, yet currently at 8 KV; potentially compelled to go higher.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C8209C2-740C-4D44-ADDB-352756F30BAA}"/>
              </a:ext>
            </a:extLst>
          </p:cNvPr>
          <p:cNvSpPr/>
          <p:nvPr/>
        </p:nvSpPr>
        <p:spPr>
          <a:xfrm>
            <a:off x="436948" y="323975"/>
            <a:ext cx="4211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Capacitor Neutral-Blocking Device Dilemma 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1EF06A4-583D-4CAA-8FE8-81200165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33" y="365023"/>
            <a:ext cx="3152167" cy="1528612"/>
          </a:xfrm>
          <a:prstGeom prst="rect">
            <a:avLst/>
          </a:prstGeom>
        </p:spPr>
      </p:pic>
      <p:pic>
        <p:nvPicPr>
          <p:cNvPr id="21" name="Multimedia24 (1)">
            <a:hlinkClick r:id="" action="ppaction://media"/>
            <a:extLst>
              <a:ext uri="{FF2B5EF4-FFF2-40B4-BE49-F238E27FC236}">
                <a16:creationId xmlns:a16="http://schemas.microsoft.com/office/drawing/2014/main" id="{DB65F800-8233-430C-9A36-44CB672CA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5397" y="6415189"/>
            <a:ext cx="260350" cy="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24363"/>
      </p:ext>
    </p:extLst>
  </p:cSld>
  <p:clrMapOvr>
    <a:masterClrMapping/>
  </p:clrMapOvr>
  <p:transition advTm="39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396865"/>
            <a:ext cx="538320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i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Critical Considerations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962400"/>
            <a:ext cx="748109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only constraint upon a single surge-arrester device stems from its dual-functionality requirements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Much higher ratings possible making EMP neutral voltage inductions inconsequential to blocking GIC   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66F3-A822-4814-8F3E-EAE8A2360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260"/>
            <a:ext cx="926685" cy="412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2286000" cy="2421970"/>
          </a:xfrm>
          <a:prstGeom prst="rect">
            <a:avLst/>
          </a:prstGeom>
        </p:spPr>
      </p:pic>
      <p:pic>
        <p:nvPicPr>
          <p:cNvPr id="8" name="Multimedia4">
            <a:hlinkClick r:id="" action="ppaction://media"/>
            <a:extLst>
              <a:ext uri="{FF2B5EF4-FFF2-40B4-BE49-F238E27FC236}">
                <a16:creationId xmlns:a16="http://schemas.microsoft.com/office/drawing/2014/main" id="{1821B5B2-8719-4621-A1CE-B69C1892F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6200260"/>
            <a:ext cx="434018" cy="4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87622"/>
      </p:ext>
    </p:extLst>
  </p:cSld>
  <p:clrMapOvr>
    <a:masterClrMapping/>
  </p:clrMapOvr>
  <p:transition advTm="2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337008"/>
            <a:ext cx="4114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Nature of EMP</a:t>
            </a:r>
            <a:br>
              <a:rPr lang="en-US" alt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3200" b="1" i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657" y="1653069"/>
            <a:ext cx="7495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EMP/E1 and E2 shock waves, leading to ultra-fast overvoltage surges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Cannot couple with EHV Transmission lines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E3 pulse can couple with EHV Transmission lines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Similar phenomenon to Solar Storms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37E20-9149-4B62-86A2-5B18E58A1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53867"/>
            <a:ext cx="914400" cy="406987"/>
          </a:xfrm>
          <a:prstGeom prst="rect">
            <a:avLst/>
          </a:prstGeom>
        </p:spPr>
      </p:pic>
      <p:pic>
        <p:nvPicPr>
          <p:cNvPr id="10" name="~PP218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06649"/>
      </p:ext>
    </p:extLst>
  </p:cSld>
  <p:clrMapOvr>
    <a:masterClrMapping/>
  </p:clrMapOvr>
  <p:transition advTm="259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57200"/>
            <a:ext cx="770826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Probing Further, Technical Issue</a:t>
            </a:r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en-US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Sensing and Deployment</a:t>
            </a:r>
          </a:p>
          <a:p>
            <a:r>
              <a:rPr lang="en-US" sz="3200" b="1" dirty="0"/>
              <a:t> 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14400" y="1889383"/>
            <a:ext cx="75184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GIC detection and switching of mitigation devices an ongoing endeavor</a:t>
            </a:r>
          </a:p>
          <a:p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Severe EMP, a DC current-interruption challenge</a:t>
            </a:r>
            <a:endParaRPr lang="en-US" sz="2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7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E1 pulse not a menace to major power apparatus</a:t>
            </a:r>
          </a:p>
          <a:p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E1 pulse not a challenge from sensing standpoint</a:t>
            </a:r>
          </a:p>
        </p:txBody>
      </p:sp>
      <p:pic>
        <p:nvPicPr>
          <p:cNvPr id="3" name="Multimedia3">
            <a:hlinkClick r:id="" action="ppaction://media"/>
            <a:extLst>
              <a:ext uri="{FF2B5EF4-FFF2-40B4-BE49-F238E27FC236}">
                <a16:creationId xmlns:a16="http://schemas.microsoft.com/office/drawing/2014/main" id="{8CFEE8B0-0B7D-44B7-A3AB-E3217E6C3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1" y="6285837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6900"/>
      </p:ext>
    </p:extLst>
  </p:cSld>
  <p:clrMapOvr>
    <a:masterClrMapping/>
  </p:clrMapOvr>
  <p:transition advTm="60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609600"/>
            <a:ext cx="85506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 Sensor with Actionable S</a:t>
            </a:r>
            <a:r>
              <a:rPr lang="en-US" sz="3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ignal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78449"/>
            <a:ext cx="6553200" cy="4517363"/>
          </a:xfrm>
          <a:prstGeom prst="rect">
            <a:avLst/>
          </a:prstGeom>
        </p:spPr>
      </p:pic>
      <p:pic>
        <p:nvPicPr>
          <p:cNvPr id="5" name="Multimedia2">
            <a:hlinkClick r:id="" action="ppaction://media"/>
            <a:extLst>
              <a:ext uri="{FF2B5EF4-FFF2-40B4-BE49-F238E27FC236}">
                <a16:creationId xmlns:a16="http://schemas.microsoft.com/office/drawing/2014/main" id="{8D9961BD-F902-4CAF-87DA-14EDFDFB8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6358863"/>
            <a:ext cx="29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1497"/>
      </p:ext>
    </p:extLst>
  </p:cSld>
  <p:clrMapOvr>
    <a:masterClrMapping/>
  </p:clrMapOvr>
  <p:transition advTm="57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42349"/>
            <a:ext cx="75714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 Sensor with Actionable Signal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883" y="1167348"/>
            <a:ext cx="5922118" cy="2947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1659" y="4197927"/>
            <a:ext cx="2819400" cy="1926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194306"/>
            <a:ext cx="2743200" cy="19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1E9E2-255D-4908-86F7-ED8080417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3" y="6403298"/>
            <a:ext cx="800100" cy="356114"/>
          </a:xfrm>
          <a:prstGeom prst="rect">
            <a:avLst/>
          </a:prstGeom>
        </p:spPr>
      </p:pic>
      <p:pic>
        <p:nvPicPr>
          <p:cNvPr id="11" name="Multimedia19">
            <a:hlinkClick r:id="" action="ppaction://media"/>
            <a:extLst>
              <a:ext uri="{FF2B5EF4-FFF2-40B4-BE49-F238E27FC236}">
                <a16:creationId xmlns:a16="http://schemas.microsoft.com/office/drawing/2014/main" id="{73ADA600-C0B6-41D1-ACDF-73E0E7C2C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6800" y="64032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1938"/>
      </p:ext>
    </p:extLst>
  </p:cSld>
  <p:clrMapOvr>
    <a:masterClrMapping/>
  </p:clrMapOvr>
  <p:transition advTm="58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6595534" cy="182251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867" y="3657600"/>
            <a:ext cx="3987799" cy="109001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www.resilientgrids.com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FC27-1665-42F4-8081-AC85DA74453C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21AC4-622B-45E9-816F-F9632888A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6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340474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103566"/>
            <a:ext cx="7848600" cy="412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Soviet HEMP tests in the early 1960’s were reported to have damaged power equipment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Russian military writings claim to have a super EMP weapon that can generate 200 kV/m*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*Congressional Research Service, Clay Wilson, High Altitude Electromagnetic Pulse (HEMP) and High Power Microwave (HPM) Devices: Threat Assessments,” 2008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609600"/>
            <a:ext cx="6781800" cy="77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Nuclear EMP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BCC75-6D7D-4EE2-8D56-698562F75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0572"/>
            <a:ext cx="990600" cy="440903"/>
          </a:xfrm>
          <a:prstGeom prst="rect">
            <a:avLst/>
          </a:prstGeom>
        </p:spPr>
      </p:pic>
      <p:pic>
        <p:nvPicPr>
          <p:cNvPr id="10" name="~PP25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9312"/>
      </p:ext>
    </p:extLst>
  </p:cSld>
  <p:clrMapOvr>
    <a:masterClrMapping/>
  </p:clrMapOvr>
  <p:transition advTm="29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104900" y="1968911"/>
            <a:ext cx="6899564" cy="448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Various countries have optimized nuclear weapons for HEMP impact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According to a recent published Pentagon assessment, NK is now capable of launching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EMP attack over the continental USA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3116" y="533400"/>
            <a:ext cx="6400800" cy="77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Nuclear EMP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8A07D-1DB4-499E-983B-D7EACD769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8" name="~PP4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40663"/>
      </p:ext>
    </p:extLst>
  </p:cSld>
  <p:clrMapOvr>
    <a:masterClrMapping/>
  </p:clrMapOvr>
  <p:transition advTm="20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981200"/>
            <a:ext cx="7086600" cy="532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No specific EMP full-scale testing has ever been carried out in the Free World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ossible broad utility system blackouts</a:t>
            </a:r>
          </a:p>
          <a:p>
            <a:pPr>
              <a:lnSpc>
                <a:spcPct val="107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Long-lasting grid devastation prediction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from E1 debatable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8107" y="533400"/>
            <a:ext cx="3488327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6A1AD-9377-446F-BAAC-2E7843F4A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10" name="~PP17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0499"/>
      </p:ext>
    </p:extLst>
  </p:cSld>
  <p:clrMapOvr>
    <a:masterClrMapping/>
  </p:clrMapOvr>
  <p:transition advTm="22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CD469E1-05C9-4AF4-8BC6-810CC4377A07}"/>
              </a:ext>
            </a:extLst>
          </p:cNvPr>
          <p:cNvSpPr/>
          <p:nvPr/>
        </p:nvSpPr>
        <p:spPr>
          <a:xfrm>
            <a:off x="3771900" y="3061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51217" y="621030"/>
            <a:ext cx="80514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 Mitigation Strategie</a:t>
            </a:r>
            <a:r>
              <a:rPr lang="en-US" altLang="en-US" sz="47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altLang="en-US" sz="4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US" altLang="en-US" sz="47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47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098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Prevention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 algn="ctr"/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B2C7-6602-4A17-8364-CE5420D87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8" name="~PP135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15"/>
      </p:ext>
    </p:extLst>
  </p:cSld>
  <p:clrMapOvr>
    <a:masterClrMapping/>
  </p:clrMapOvr>
  <p:transition advTm="20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CD469E1-05C9-4AF4-8BC6-810CC4377A07}"/>
              </a:ext>
            </a:extLst>
          </p:cNvPr>
          <p:cNvSpPr/>
          <p:nvPr/>
        </p:nvSpPr>
        <p:spPr>
          <a:xfrm>
            <a:off x="3771900" y="3061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021860" y="817239"/>
            <a:ext cx="76704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 Mitigation Attribut</a:t>
            </a:r>
            <a:r>
              <a:rPr lang="en-US" altLang="en-US" sz="47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</a:t>
            </a:r>
            <a:br>
              <a:rPr lang="en-US" altLang="en-US" sz="47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47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209800"/>
            <a:ext cx="5280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Fundamentals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 algn="ctr"/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Electronic Sophistication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B2C7-6602-4A17-8364-CE5420D87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121"/>
            <a:ext cx="1143000" cy="508734"/>
          </a:xfrm>
          <a:prstGeom prst="rect">
            <a:avLst/>
          </a:prstGeom>
        </p:spPr>
      </p:pic>
      <p:pic>
        <p:nvPicPr>
          <p:cNvPr id="7" name="~PP1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2989"/>
      </p:ext>
    </p:extLst>
  </p:cSld>
  <p:clrMapOvr>
    <a:masterClrMapping/>
  </p:clrMapOvr>
  <p:transition advTm="17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26147"/>
            <a:ext cx="64769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Fundamentals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 System Basic Components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Generators, Transformers, Breakers, T&amp;D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Auxiliary Services, Pumps, Fans, DC, Fuels, Prime Movers, etc.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Sophistication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Computer and Information Systems, Automation, Artificial Intelligence, Robotics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SCADA, EMS, DMS, PLC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08402"/>
            <a:ext cx="7543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 Mitigation Attribute</a:t>
            </a:r>
            <a:r>
              <a:rPr lang="en-US" altLang="en-US" sz="45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endParaRPr lang="en-US" sz="45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~PP148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7950"/>
      </p:ext>
    </p:extLst>
  </p:cSld>
  <p:clrMapOvr>
    <a:masterClrMapping/>
  </p:clrMapOvr>
  <p:transition advTm="34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1454</TotalTime>
  <Words>1146</Words>
  <Application>Microsoft Office PowerPoint</Application>
  <PresentationFormat>Presentación en pantalla (4:3)</PresentationFormat>
  <Paragraphs>244</Paragraphs>
  <Slides>33</Slides>
  <Notes>6</Notes>
  <HiddenSlides>0</HiddenSlides>
  <MMClips>33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Arial Unicode MS</vt:lpstr>
      <vt:lpstr>Calibri</vt:lpstr>
      <vt:lpstr>Times New Roman</vt:lpstr>
      <vt:lpstr>Trebuchet MS</vt:lpstr>
      <vt:lpstr>Wingdings 3</vt:lpstr>
      <vt:lpstr>Facet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HEMP Burst Height Sensitivity </vt:lpstr>
      <vt:lpstr>Presentación de PowerPoint</vt:lpstr>
      <vt:lpstr>Presentación de PowerPoint</vt:lpstr>
      <vt:lpstr>Presentación de PowerPoint</vt:lpstr>
      <vt:lpstr>Presentación de PowerPoint</vt:lpstr>
      <vt:lpstr>Need for a Cost-Effective              GIC Mitigation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VRamirez</dc:creator>
  <cp:lastModifiedBy>Personal</cp:lastModifiedBy>
  <cp:revision>196</cp:revision>
  <dcterms:created xsi:type="dcterms:W3CDTF">2017-09-27T21:45:10Z</dcterms:created>
  <dcterms:modified xsi:type="dcterms:W3CDTF">2017-12-21T12:43:15Z</dcterms:modified>
</cp:coreProperties>
</file>