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46"/>
  </p:notesMasterIdLst>
  <p:sldIdLst>
    <p:sldId id="292" r:id="rId2"/>
    <p:sldId id="427" r:id="rId3"/>
    <p:sldId id="428" r:id="rId4"/>
    <p:sldId id="258" r:id="rId5"/>
    <p:sldId id="390" r:id="rId6"/>
    <p:sldId id="319" r:id="rId7"/>
    <p:sldId id="403" r:id="rId8"/>
    <p:sldId id="386" r:id="rId9"/>
    <p:sldId id="402" r:id="rId10"/>
    <p:sldId id="430" r:id="rId11"/>
    <p:sldId id="408" r:id="rId12"/>
    <p:sldId id="371" r:id="rId13"/>
    <p:sldId id="409" r:id="rId14"/>
    <p:sldId id="321" r:id="rId15"/>
    <p:sldId id="322" r:id="rId16"/>
    <p:sldId id="323" r:id="rId17"/>
    <p:sldId id="326" r:id="rId18"/>
    <p:sldId id="358" r:id="rId19"/>
    <p:sldId id="376" r:id="rId20"/>
    <p:sldId id="379" r:id="rId21"/>
    <p:sldId id="431" r:id="rId22"/>
    <p:sldId id="398" r:id="rId23"/>
    <p:sldId id="437" r:id="rId24"/>
    <p:sldId id="385" r:id="rId25"/>
    <p:sldId id="313" r:id="rId26"/>
    <p:sldId id="315" r:id="rId27"/>
    <p:sldId id="367" r:id="rId28"/>
    <p:sldId id="435" r:id="rId29"/>
    <p:sldId id="368" r:id="rId30"/>
    <p:sldId id="308" r:id="rId31"/>
    <p:sldId id="341" r:id="rId32"/>
    <p:sldId id="343" r:id="rId33"/>
    <p:sldId id="342" r:id="rId34"/>
    <p:sldId id="350" r:id="rId35"/>
    <p:sldId id="355" r:id="rId36"/>
    <p:sldId id="356" r:id="rId37"/>
    <p:sldId id="353" r:id="rId38"/>
    <p:sldId id="434" r:id="rId39"/>
    <p:sldId id="429" r:id="rId40"/>
    <p:sldId id="298" r:id="rId41"/>
    <p:sldId id="405" r:id="rId42"/>
    <p:sldId id="406" r:id="rId43"/>
    <p:sldId id="426" r:id="rId44"/>
    <p:sldId id="43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DF2FC-C3E5-4585-8E53-C2C3B173CBD5}" v="9" dt="2021-06-01T01:03:42.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249" autoAdjust="0"/>
  </p:normalViewPr>
  <p:slideViewPr>
    <p:cSldViewPr>
      <p:cViewPr varScale="1">
        <p:scale>
          <a:sx n="72" d="100"/>
          <a:sy n="72" d="100"/>
        </p:scale>
        <p:origin x="1266" y="66"/>
      </p:cViewPr>
      <p:guideLst>
        <p:guide orient="horz" pos="2160"/>
        <p:guide pos="2880"/>
      </p:guideLst>
    </p:cSldViewPr>
  </p:slideViewPr>
  <p:outlineViewPr>
    <p:cViewPr>
      <p:scale>
        <a:sx n="33" d="100"/>
        <a:sy n="33" d="100"/>
      </p:scale>
      <p:origin x="0" y="-5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0F2CA-47E7-4EEF-AFD4-70718310E4C4}"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A8D8AF95-E87B-49DD-B619-B96CA161BE90}">
      <dgm:prSet/>
      <dgm:spPr/>
      <dgm:t>
        <a:bodyPr/>
        <a:lstStyle/>
        <a:p>
          <a:r>
            <a:rPr lang="en-US" dirty="0"/>
            <a:t>The most common, tested and standardized component ever designed for power system protection</a:t>
          </a:r>
        </a:p>
      </dgm:t>
    </dgm:pt>
    <dgm:pt modelId="{B9772C43-E8E4-4012-80A2-44CCD0F11DD3}" type="parTrans" cxnId="{BDBFEAA9-8AF3-4076-AECC-B9182F883720}">
      <dgm:prSet/>
      <dgm:spPr/>
      <dgm:t>
        <a:bodyPr/>
        <a:lstStyle/>
        <a:p>
          <a:endParaRPr lang="en-US"/>
        </a:p>
      </dgm:t>
    </dgm:pt>
    <dgm:pt modelId="{23882062-1DD4-47C9-A842-018456DAB00D}" type="sibTrans" cxnId="{BDBFEAA9-8AF3-4076-AECC-B9182F883720}">
      <dgm:prSet/>
      <dgm:spPr/>
      <dgm:t>
        <a:bodyPr/>
        <a:lstStyle/>
        <a:p>
          <a:endParaRPr lang="en-US"/>
        </a:p>
      </dgm:t>
    </dgm:pt>
    <dgm:pt modelId="{F8E8795A-B9F5-4FDD-A477-5EC58A43A4C5}">
      <dgm:prSet/>
      <dgm:spPr/>
      <dgm:t>
        <a:bodyPr/>
        <a:lstStyle/>
        <a:p>
          <a:r>
            <a:rPr lang="en-US" b="0" i="0" dirty="0"/>
            <a:t>It presents a definite potential to become a cost-effective asset to mitigate GMD/EMP GIC deleterious effects</a:t>
          </a:r>
          <a:endParaRPr lang="en-US" dirty="0"/>
        </a:p>
      </dgm:t>
    </dgm:pt>
    <dgm:pt modelId="{5F7A9442-4D51-47CD-A5DB-E56F9DE0D584}" type="parTrans" cxnId="{068EDA07-0CDF-4B23-8EEE-673DA26D3853}">
      <dgm:prSet/>
      <dgm:spPr/>
      <dgm:t>
        <a:bodyPr/>
        <a:lstStyle/>
        <a:p>
          <a:endParaRPr lang="en-US"/>
        </a:p>
      </dgm:t>
    </dgm:pt>
    <dgm:pt modelId="{327819D9-A491-4B81-80EA-D013AB53506C}" type="sibTrans" cxnId="{068EDA07-0CDF-4B23-8EEE-673DA26D3853}">
      <dgm:prSet/>
      <dgm:spPr/>
      <dgm:t>
        <a:bodyPr/>
        <a:lstStyle/>
        <a:p>
          <a:endParaRPr lang="en-US"/>
        </a:p>
      </dgm:t>
    </dgm:pt>
    <dgm:pt modelId="{DEA3E3F2-F13C-4EAF-B463-8D82A67773C4}" type="pres">
      <dgm:prSet presAssocID="{76D0F2CA-47E7-4EEF-AFD4-70718310E4C4}" presName="hierChild1" presStyleCnt="0">
        <dgm:presLayoutVars>
          <dgm:chPref val="1"/>
          <dgm:dir/>
          <dgm:animOne val="branch"/>
          <dgm:animLvl val="lvl"/>
          <dgm:resizeHandles/>
        </dgm:presLayoutVars>
      </dgm:prSet>
      <dgm:spPr/>
    </dgm:pt>
    <dgm:pt modelId="{D9F53BE6-3585-48EF-B109-5EBC090C7C81}" type="pres">
      <dgm:prSet presAssocID="{A8D8AF95-E87B-49DD-B619-B96CA161BE90}" presName="hierRoot1" presStyleCnt="0"/>
      <dgm:spPr/>
    </dgm:pt>
    <dgm:pt modelId="{F7CC4F90-BF84-4A7F-BA72-FD507F4FE12F}" type="pres">
      <dgm:prSet presAssocID="{A8D8AF95-E87B-49DD-B619-B96CA161BE90}" presName="composite" presStyleCnt="0"/>
      <dgm:spPr/>
    </dgm:pt>
    <dgm:pt modelId="{CD592D20-C601-437A-8962-CD9D80F4CBCE}" type="pres">
      <dgm:prSet presAssocID="{A8D8AF95-E87B-49DD-B619-B96CA161BE90}" presName="background" presStyleLbl="node0" presStyleIdx="0" presStyleCnt="2"/>
      <dgm:spPr/>
    </dgm:pt>
    <dgm:pt modelId="{18B20319-33CC-49B0-B3A9-E7EB26D7F1DF}" type="pres">
      <dgm:prSet presAssocID="{A8D8AF95-E87B-49DD-B619-B96CA161BE90}" presName="text" presStyleLbl="fgAcc0" presStyleIdx="0" presStyleCnt="2">
        <dgm:presLayoutVars>
          <dgm:chPref val="3"/>
        </dgm:presLayoutVars>
      </dgm:prSet>
      <dgm:spPr/>
    </dgm:pt>
    <dgm:pt modelId="{078758BF-7968-4EC9-B8A5-F7DEE23B9458}" type="pres">
      <dgm:prSet presAssocID="{A8D8AF95-E87B-49DD-B619-B96CA161BE90}" presName="hierChild2" presStyleCnt="0"/>
      <dgm:spPr/>
    </dgm:pt>
    <dgm:pt modelId="{56291DE0-5909-49DD-BE99-BE5E2AB4C147}" type="pres">
      <dgm:prSet presAssocID="{F8E8795A-B9F5-4FDD-A477-5EC58A43A4C5}" presName="hierRoot1" presStyleCnt="0"/>
      <dgm:spPr/>
    </dgm:pt>
    <dgm:pt modelId="{92DDB69A-6E9C-4942-ADF2-E62AAE3F7CF1}" type="pres">
      <dgm:prSet presAssocID="{F8E8795A-B9F5-4FDD-A477-5EC58A43A4C5}" presName="composite" presStyleCnt="0"/>
      <dgm:spPr/>
    </dgm:pt>
    <dgm:pt modelId="{DC467CCC-9012-455E-A6EB-9E292FFFA10F}" type="pres">
      <dgm:prSet presAssocID="{F8E8795A-B9F5-4FDD-A477-5EC58A43A4C5}" presName="background" presStyleLbl="node0" presStyleIdx="1" presStyleCnt="2"/>
      <dgm:spPr/>
    </dgm:pt>
    <dgm:pt modelId="{73B48F6A-9631-472B-8AE1-97BECF9F78A9}" type="pres">
      <dgm:prSet presAssocID="{F8E8795A-B9F5-4FDD-A477-5EC58A43A4C5}" presName="text" presStyleLbl="fgAcc0" presStyleIdx="1" presStyleCnt="2">
        <dgm:presLayoutVars>
          <dgm:chPref val="3"/>
        </dgm:presLayoutVars>
      </dgm:prSet>
      <dgm:spPr/>
    </dgm:pt>
    <dgm:pt modelId="{F67296A4-2EE2-41F3-8E96-1FA50ABF6ADD}" type="pres">
      <dgm:prSet presAssocID="{F8E8795A-B9F5-4FDD-A477-5EC58A43A4C5}" presName="hierChild2" presStyleCnt="0"/>
      <dgm:spPr/>
    </dgm:pt>
  </dgm:ptLst>
  <dgm:cxnLst>
    <dgm:cxn modelId="{068EDA07-0CDF-4B23-8EEE-673DA26D3853}" srcId="{76D0F2CA-47E7-4EEF-AFD4-70718310E4C4}" destId="{F8E8795A-B9F5-4FDD-A477-5EC58A43A4C5}" srcOrd="1" destOrd="0" parTransId="{5F7A9442-4D51-47CD-A5DB-E56F9DE0D584}" sibTransId="{327819D9-A491-4B81-80EA-D013AB53506C}"/>
    <dgm:cxn modelId="{DDF3E53B-3FFF-41B7-BC5F-C13601B4244F}" type="presOf" srcId="{A8D8AF95-E87B-49DD-B619-B96CA161BE90}" destId="{18B20319-33CC-49B0-B3A9-E7EB26D7F1DF}" srcOrd="0" destOrd="0" presId="urn:microsoft.com/office/officeart/2005/8/layout/hierarchy1"/>
    <dgm:cxn modelId="{BE1B6B4A-8DC4-488A-94D5-91B0340A0D4B}" type="presOf" srcId="{F8E8795A-B9F5-4FDD-A477-5EC58A43A4C5}" destId="{73B48F6A-9631-472B-8AE1-97BECF9F78A9}" srcOrd="0" destOrd="0" presId="urn:microsoft.com/office/officeart/2005/8/layout/hierarchy1"/>
    <dgm:cxn modelId="{73CAB47C-0B44-4742-AA9F-DAD6514FE01A}" type="presOf" srcId="{76D0F2CA-47E7-4EEF-AFD4-70718310E4C4}" destId="{DEA3E3F2-F13C-4EAF-B463-8D82A67773C4}" srcOrd="0" destOrd="0" presId="urn:microsoft.com/office/officeart/2005/8/layout/hierarchy1"/>
    <dgm:cxn modelId="{BDBFEAA9-8AF3-4076-AECC-B9182F883720}" srcId="{76D0F2CA-47E7-4EEF-AFD4-70718310E4C4}" destId="{A8D8AF95-E87B-49DD-B619-B96CA161BE90}" srcOrd="0" destOrd="0" parTransId="{B9772C43-E8E4-4012-80A2-44CCD0F11DD3}" sibTransId="{23882062-1DD4-47C9-A842-018456DAB00D}"/>
    <dgm:cxn modelId="{F17955FC-5FD5-41DB-9B15-1DAC4BAB2A72}" type="presParOf" srcId="{DEA3E3F2-F13C-4EAF-B463-8D82A67773C4}" destId="{D9F53BE6-3585-48EF-B109-5EBC090C7C81}" srcOrd="0" destOrd="0" presId="urn:microsoft.com/office/officeart/2005/8/layout/hierarchy1"/>
    <dgm:cxn modelId="{47571DDD-2C1E-4498-9A5C-F1DF62E8BE17}" type="presParOf" srcId="{D9F53BE6-3585-48EF-B109-5EBC090C7C81}" destId="{F7CC4F90-BF84-4A7F-BA72-FD507F4FE12F}" srcOrd="0" destOrd="0" presId="urn:microsoft.com/office/officeart/2005/8/layout/hierarchy1"/>
    <dgm:cxn modelId="{7F287D23-C766-4325-B817-99E08E894D1D}" type="presParOf" srcId="{F7CC4F90-BF84-4A7F-BA72-FD507F4FE12F}" destId="{CD592D20-C601-437A-8962-CD9D80F4CBCE}" srcOrd="0" destOrd="0" presId="urn:microsoft.com/office/officeart/2005/8/layout/hierarchy1"/>
    <dgm:cxn modelId="{DD88FF67-B0C9-4AC0-B978-7861D09FFAE6}" type="presParOf" srcId="{F7CC4F90-BF84-4A7F-BA72-FD507F4FE12F}" destId="{18B20319-33CC-49B0-B3A9-E7EB26D7F1DF}" srcOrd="1" destOrd="0" presId="urn:microsoft.com/office/officeart/2005/8/layout/hierarchy1"/>
    <dgm:cxn modelId="{4C5CCAB5-CA75-4FA2-B5F0-7EA934DF60DB}" type="presParOf" srcId="{D9F53BE6-3585-48EF-B109-5EBC090C7C81}" destId="{078758BF-7968-4EC9-B8A5-F7DEE23B9458}" srcOrd="1" destOrd="0" presId="urn:microsoft.com/office/officeart/2005/8/layout/hierarchy1"/>
    <dgm:cxn modelId="{D6F3615E-36B7-4AD3-9C52-1C302455E0F0}" type="presParOf" srcId="{DEA3E3F2-F13C-4EAF-B463-8D82A67773C4}" destId="{56291DE0-5909-49DD-BE99-BE5E2AB4C147}" srcOrd="1" destOrd="0" presId="urn:microsoft.com/office/officeart/2005/8/layout/hierarchy1"/>
    <dgm:cxn modelId="{5952EE3D-35D1-4FE7-96C4-318C78089B5D}" type="presParOf" srcId="{56291DE0-5909-49DD-BE99-BE5E2AB4C147}" destId="{92DDB69A-6E9C-4942-ADF2-E62AAE3F7CF1}" srcOrd="0" destOrd="0" presId="urn:microsoft.com/office/officeart/2005/8/layout/hierarchy1"/>
    <dgm:cxn modelId="{FC9E74EC-416F-4903-AA13-84D8E9B80822}" type="presParOf" srcId="{92DDB69A-6E9C-4942-ADF2-E62AAE3F7CF1}" destId="{DC467CCC-9012-455E-A6EB-9E292FFFA10F}" srcOrd="0" destOrd="0" presId="urn:microsoft.com/office/officeart/2005/8/layout/hierarchy1"/>
    <dgm:cxn modelId="{72964BCA-7DE8-44EA-A37A-DF3C9D893BEC}" type="presParOf" srcId="{92DDB69A-6E9C-4942-ADF2-E62AAE3F7CF1}" destId="{73B48F6A-9631-472B-8AE1-97BECF9F78A9}" srcOrd="1" destOrd="0" presId="urn:microsoft.com/office/officeart/2005/8/layout/hierarchy1"/>
    <dgm:cxn modelId="{026B9834-F651-44A4-BA01-346FB0FF7481}" type="presParOf" srcId="{56291DE0-5909-49DD-BE99-BE5E2AB4C147}" destId="{F67296A4-2EE2-41F3-8E96-1FA50ABF6AD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A480F4-A265-49C3-AC5E-A29D2AAB9C5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88C6D74-BDA6-48BC-801A-D3E7A6642E40}">
      <dgm:prSet/>
      <dgm:spPr/>
      <dgm:t>
        <a:bodyPr/>
        <a:lstStyle/>
        <a:p>
          <a:r>
            <a:rPr lang="en-US" dirty="0"/>
            <a:t>State of the art has reached a level where this GIC-blocking device can be connected on a permanent basis</a:t>
          </a:r>
        </a:p>
      </dgm:t>
    </dgm:pt>
    <dgm:pt modelId="{017D8C2B-B8EF-41EB-BD98-5EE203B5E99F}" type="parTrans" cxnId="{12B4874D-3D71-49DE-A992-86A7C105633D}">
      <dgm:prSet/>
      <dgm:spPr/>
      <dgm:t>
        <a:bodyPr/>
        <a:lstStyle/>
        <a:p>
          <a:endParaRPr lang="en-US"/>
        </a:p>
      </dgm:t>
    </dgm:pt>
    <dgm:pt modelId="{BC0591F0-21AC-4E2C-B5CF-681BFE48AA5D}" type="sibTrans" cxnId="{12B4874D-3D71-49DE-A992-86A7C105633D}">
      <dgm:prSet/>
      <dgm:spPr/>
      <dgm:t>
        <a:bodyPr/>
        <a:lstStyle/>
        <a:p>
          <a:endParaRPr lang="en-US"/>
        </a:p>
      </dgm:t>
    </dgm:pt>
    <dgm:pt modelId="{2BD795CD-35B9-4233-A17E-B02804D0AD70}">
      <dgm:prSet/>
      <dgm:spPr/>
      <dgm:t>
        <a:bodyPr/>
        <a:lstStyle/>
        <a:p>
          <a:r>
            <a:rPr lang="en-US" dirty="0"/>
            <a:t>This feature avoids depending on sensing/monitoring and complex AC/DC switching; all possibly under EMP-weakened or hacked systems</a:t>
          </a:r>
        </a:p>
      </dgm:t>
    </dgm:pt>
    <dgm:pt modelId="{8592ED3E-42E8-482A-A6E8-FFF1DAEEA9A0}" type="parTrans" cxnId="{36767D7B-06B1-4F1D-8F13-F47B0F139EBE}">
      <dgm:prSet/>
      <dgm:spPr/>
      <dgm:t>
        <a:bodyPr/>
        <a:lstStyle/>
        <a:p>
          <a:endParaRPr lang="en-US"/>
        </a:p>
      </dgm:t>
    </dgm:pt>
    <dgm:pt modelId="{95895BA8-E9B0-4FCC-9EC0-411D0E0CC07B}" type="sibTrans" cxnId="{36767D7B-06B1-4F1D-8F13-F47B0F139EBE}">
      <dgm:prSet/>
      <dgm:spPr/>
      <dgm:t>
        <a:bodyPr/>
        <a:lstStyle/>
        <a:p>
          <a:endParaRPr lang="en-US"/>
        </a:p>
      </dgm:t>
    </dgm:pt>
    <dgm:pt modelId="{6EE7BAAA-384D-4080-B9DC-F6EAC184B396}" type="pres">
      <dgm:prSet presAssocID="{17A480F4-A265-49C3-AC5E-A29D2AAB9C52}" presName="linear" presStyleCnt="0">
        <dgm:presLayoutVars>
          <dgm:animLvl val="lvl"/>
          <dgm:resizeHandles val="exact"/>
        </dgm:presLayoutVars>
      </dgm:prSet>
      <dgm:spPr/>
    </dgm:pt>
    <dgm:pt modelId="{70E8B285-240A-4978-9BBD-F0DF1E73006E}" type="pres">
      <dgm:prSet presAssocID="{A88C6D74-BDA6-48BC-801A-D3E7A6642E40}" presName="parentText" presStyleLbl="node1" presStyleIdx="0" presStyleCnt="2">
        <dgm:presLayoutVars>
          <dgm:chMax val="0"/>
          <dgm:bulletEnabled val="1"/>
        </dgm:presLayoutVars>
      </dgm:prSet>
      <dgm:spPr/>
    </dgm:pt>
    <dgm:pt modelId="{6E174AA4-8307-4868-8A96-821A7565FFA4}" type="pres">
      <dgm:prSet presAssocID="{BC0591F0-21AC-4E2C-B5CF-681BFE48AA5D}" presName="spacer" presStyleCnt="0"/>
      <dgm:spPr/>
    </dgm:pt>
    <dgm:pt modelId="{A73F37D1-CE1A-4A49-9493-4C47C68BE1F4}" type="pres">
      <dgm:prSet presAssocID="{2BD795CD-35B9-4233-A17E-B02804D0AD70}" presName="parentText" presStyleLbl="node1" presStyleIdx="1" presStyleCnt="2">
        <dgm:presLayoutVars>
          <dgm:chMax val="0"/>
          <dgm:bulletEnabled val="1"/>
        </dgm:presLayoutVars>
      </dgm:prSet>
      <dgm:spPr/>
    </dgm:pt>
  </dgm:ptLst>
  <dgm:cxnLst>
    <dgm:cxn modelId="{73B6C213-2702-438E-A3AE-47854B3D83D9}" type="presOf" srcId="{A88C6D74-BDA6-48BC-801A-D3E7A6642E40}" destId="{70E8B285-240A-4978-9BBD-F0DF1E73006E}" srcOrd="0" destOrd="0" presId="urn:microsoft.com/office/officeart/2005/8/layout/vList2"/>
    <dgm:cxn modelId="{12B4874D-3D71-49DE-A992-86A7C105633D}" srcId="{17A480F4-A265-49C3-AC5E-A29D2AAB9C52}" destId="{A88C6D74-BDA6-48BC-801A-D3E7A6642E40}" srcOrd="0" destOrd="0" parTransId="{017D8C2B-B8EF-41EB-BD98-5EE203B5E99F}" sibTransId="{BC0591F0-21AC-4E2C-B5CF-681BFE48AA5D}"/>
    <dgm:cxn modelId="{36767D7B-06B1-4F1D-8F13-F47B0F139EBE}" srcId="{17A480F4-A265-49C3-AC5E-A29D2AAB9C52}" destId="{2BD795CD-35B9-4233-A17E-B02804D0AD70}" srcOrd="1" destOrd="0" parTransId="{8592ED3E-42E8-482A-A6E8-FFF1DAEEA9A0}" sibTransId="{95895BA8-E9B0-4FCC-9EC0-411D0E0CC07B}"/>
    <dgm:cxn modelId="{08B5B580-8D17-4C87-8FDC-F108B568903B}" type="presOf" srcId="{17A480F4-A265-49C3-AC5E-A29D2AAB9C52}" destId="{6EE7BAAA-384D-4080-B9DC-F6EAC184B396}" srcOrd="0" destOrd="0" presId="urn:microsoft.com/office/officeart/2005/8/layout/vList2"/>
    <dgm:cxn modelId="{9C88AB87-50ED-4C4E-A111-3ECFAFEB9BB4}" type="presOf" srcId="{2BD795CD-35B9-4233-A17E-B02804D0AD70}" destId="{A73F37D1-CE1A-4A49-9493-4C47C68BE1F4}" srcOrd="0" destOrd="0" presId="urn:microsoft.com/office/officeart/2005/8/layout/vList2"/>
    <dgm:cxn modelId="{76552992-C257-41D6-A017-0719C0C732B9}" type="presParOf" srcId="{6EE7BAAA-384D-4080-B9DC-F6EAC184B396}" destId="{70E8B285-240A-4978-9BBD-F0DF1E73006E}" srcOrd="0" destOrd="0" presId="urn:microsoft.com/office/officeart/2005/8/layout/vList2"/>
    <dgm:cxn modelId="{397D2051-9278-4010-9398-F2E6B1D8BF7B}" type="presParOf" srcId="{6EE7BAAA-384D-4080-B9DC-F6EAC184B396}" destId="{6E174AA4-8307-4868-8A96-821A7565FFA4}" srcOrd="1" destOrd="0" presId="urn:microsoft.com/office/officeart/2005/8/layout/vList2"/>
    <dgm:cxn modelId="{9A8D4AED-7E76-4E07-9321-B81B9E72544B}" type="presParOf" srcId="{6EE7BAAA-384D-4080-B9DC-F6EAC184B396}" destId="{A73F37D1-CE1A-4A49-9493-4C47C68BE1F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EBF20B-1D89-42B5-A60D-A88A96BEB989}"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E58038E6-3A02-430E-B9A6-D095E9D8E64D}">
      <dgm:prSet custT="1"/>
      <dgm:spPr/>
      <dgm:t>
        <a:bodyPr/>
        <a:lstStyle/>
        <a:p>
          <a:r>
            <a:rPr lang="en-US" sz="2400">
              <a:latin typeface="Calibri" panose="020F0502020204030204" pitchFamily="34" charset="0"/>
              <a:cs typeface="Calibri" panose="020F0502020204030204" pitchFamily="34" charset="0"/>
            </a:rPr>
            <a:t>Novel GIC-suppression ability of surge arresters has been explored in depth</a:t>
          </a:r>
        </a:p>
      </dgm:t>
    </dgm:pt>
    <dgm:pt modelId="{6F7499F1-3093-4190-A3B6-42070258051F}" type="parTrans" cxnId="{CA3736B9-C36A-4CFD-999F-238D4C6B7707}">
      <dgm:prSet/>
      <dgm:spPr/>
      <dgm:t>
        <a:bodyPr/>
        <a:lstStyle/>
        <a:p>
          <a:endParaRPr lang="en-US" sz="2400">
            <a:latin typeface="Calibri" panose="020F0502020204030204" pitchFamily="34" charset="0"/>
            <a:cs typeface="Calibri" panose="020F0502020204030204" pitchFamily="34" charset="0"/>
          </a:endParaRPr>
        </a:p>
      </dgm:t>
    </dgm:pt>
    <dgm:pt modelId="{6DE8AEA5-01CD-4195-951A-87D3DF8E4439}" type="sibTrans" cxnId="{CA3736B9-C36A-4CFD-999F-238D4C6B7707}">
      <dgm:prSet/>
      <dgm:spPr/>
      <dgm:t>
        <a:bodyPr/>
        <a:lstStyle/>
        <a:p>
          <a:endParaRPr lang="en-US" sz="2400">
            <a:latin typeface="Calibri" panose="020F0502020204030204" pitchFamily="34" charset="0"/>
            <a:cs typeface="Calibri" panose="020F0502020204030204" pitchFamily="34" charset="0"/>
          </a:endParaRPr>
        </a:p>
      </dgm:t>
    </dgm:pt>
    <dgm:pt modelId="{588BC4B2-B485-426E-B75B-ED94A2A0C217}">
      <dgm:prSet custT="1"/>
      <dgm:spPr/>
      <dgm:t>
        <a:bodyPr/>
        <a:lstStyle/>
        <a:p>
          <a:r>
            <a:rPr lang="en-US" sz="2400" dirty="0">
              <a:latin typeface="Calibri" panose="020F0502020204030204" pitchFamily="34" charset="0"/>
              <a:cs typeface="Calibri" panose="020F0502020204030204" pitchFamily="34" charset="0"/>
            </a:rPr>
            <a:t>Innovation </a:t>
          </a:r>
          <a:r>
            <a:rPr lang="en-US" sz="2400" b="1" dirty="0">
              <a:latin typeface="Calibri" panose="020F0502020204030204" pitchFamily="34" charset="0"/>
              <a:cs typeface="Calibri" panose="020F0502020204030204" pitchFamily="34" charset="0"/>
            </a:rPr>
            <a:t>consistent</a:t>
          </a:r>
          <a:r>
            <a:rPr lang="en-US" sz="2400" dirty="0">
              <a:latin typeface="Calibri" panose="020F0502020204030204" pitchFamily="34" charset="0"/>
              <a:cs typeface="Calibri" panose="020F0502020204030204" pitchFamily="34" charset="0"/>
            </a:rPr>
            <a:t> with Electric Utility System and Practices</a:t>
          </a:r>
        </a:p>
      </dgm:t>
    </dgm:pt>
    <dgm:pt modelId="{9E7768E2-7E02-4F4D-9477-093913952DA4}" type="parTrans" cxnId="{46525E9C-3990-41A7-B77C-670D32BC294D}">
      <dgm:prSet/>
      <dgm:spPr/>
      <dgm:t>
        <a:bodyPr/>
        <a:lstStyle/>
        <a:p>
          <a:endParaRPr lang="en-US" sz="2400">
            <a:latin typeface="Calibri" panose="020F0502020204030204" pitchFamily="34" charset="0"/>
            <a:cs typeface="Calibri" panose="020F0502020204030204" pitchFamily="34" charset="0"/>
          </a:endParaRPr>
        </a:p>
      </dgm:t>
    </dgm:pt>
    <dgm:pt modelId="{E229FF8B-DDF2-417D-A7E5-B5E50D0328FC}" type="sibTrans" cxnId="{46525E9C-3990-41A7-B77C-670D32BC294D}">
      <dgm:prSet/>
      <dgm:spPr/>
      <dgm:t>
        <a:bodyPr/>
        <a:lstStyle/>
        <a:p>
          <a:endParaRPr lang="en-US" sz="2400">
            <a:latin typeface="Calibri" panose="020F0502020204030204" pitchFamily="34" charset="0"/>
            <a:cs typeface="Calibri" panose="020F0502020204030204" pitchFamily="34" charset="0"/>
          </a:endParaRPr>
        </a:p>
      </dgm:t>
    </dgm:pt>
    <dgm:pt modelId="{78E2C0B0-2642-4933-91C4-6034BD07A167}">
      <dgm:prSet custT="1"/>
      <dgm:spPr/>
      <dgm:t>
        <a:bodyPr/>
        <a:lstStyle/>
        <a:p>
          <a:r>
            <a:rPr lang="en-US" sz="2400" dirty="0">
              <a:latin typeface="Calibri" panose="020F0502020204030204" pitchFamily="34" charset="0"/>
              <a:cs typeface="Calibri" panose="020F0502020204030204" pitchFamily="34" charset="0"/>
            </a:rPr>
            <a:t>Innovation </a:t>
          </a:r>
          <a:r>
            <a:rPr lang="en-US" sz="2400" b="1" dirty="0">
              <a:latin typeface="Calibri" panose="020F0502020204030204" pitchFamily="34" charset="0"/>
              <a:cs typeface="Calibri" panose="020F0502020204030204" pitchFamily="34" charset="0"/>
            </a:rPr>
            <a:t>compliant</a:t>
          </a:r>
          <a:r>
            <a:rPr lang="en-US" sz="2400" dirty="0">
              <a:latin typeface="Calibri" panose="020F0502020204030204" pitchFamily="34" charset="0"/>
              <a:cs typeface="Calibri" panose="020F0502020204030204" pitchFamily="34" charset="0"/>
            </a:rPr>
            <a:t> with Industry Testing and Standards</a:t>
          </a:r>
        </a:p>
      </dgm:t>
    </dgm:pt>
    <dgm:pt modelId="{F7DD16FD-8B63-4FB3-9589-6C6C0DF815C1}" type="parTrans" cxnId="{EB7EAD89-9D94-4347-BDD8-A89D123030C9}">
      <dgm:prSet/>
      <dgm:spPr/>
      <dgm:t>
        <a:bodyPr/>
        <a:lstStyle/>
        <a:p>
          <a:endParaRPr lang="en-US" sz="2400">
            <a:latin typeface="Calibri" panose="020F0502020204030204" pitchFamily="34" charset="0"/>
            <a:cs typeface="Calibri" panose="020F0502020204030204" pitchFamily="34" charset="0"/>
          </a:endParaRPr>
        </a:p>
      </dgm:t>
    </dgm:pt>
    <dgm:pt modelId="{4749D8FC-06C6-48A8-80C2-0B60CDC930C0}" type="sibTrans" cxnId="{EB7EAD89-9D94-4347-BDD8-A89D123030C9}">
      <dgm:prSet/>
      <dgm:spPr/>
      <dgm:t>
        <a:bodyPr/>
        <a:lstStyle/>
        <a:p>
          <a:endParaRPr lang="en-US" sz="2400">
            <a:latin typeface="Calibri" panose="020F0502020204030204" pitchFamily="34" charset="0"/>
            <a:cs typeface="Calibri" panose="020F0502020204030204" pitchFamily="34" charset="0"/>
          </a:endParaRPr>
        </a:p>
      </dgm:t>
    </dgm:pt>
    <dgm:pt modelId="{75DC930C-84F3-4C57-B9D0-5804CA1C39D9}">
      <dgm:prSet custT="1"/>
      <dgm:spPr/>
      <dgm:t>
        <a:bodyPr/>
        <a:lstStyle/>
        <a:p>
          <a:r>
            <a:rPr lang="en-US" sz="2400" dirty="0">
              <a:latin typeface="Calibri" panose="020F0502020204030204" pitchFamily="34" charset="0"/>
              <a:cs typeface="Calibri" panose="020F0502020204030204" pitchFamily="34" charset="0"/>
            </a:rPr>
            <a:t>There is at least one major utility with an extensive/successful  record for SA neutral-grounding of transformers at the 115 KV and 230 KV levels</a:t>
          </a:r>
        </a:p>
      </dgm:t>
    </dgm:pt>
    <dgm:pt modelId="{5518D946-325D-4B74-8899-859762F4D922}" type="parTrans" cxnId="{BA975F5B-FA00-491A-AE90-A5F5D0533EB2}">
      <dgm:prSet/>
      <dgm:spPr/>
      <dgm:t>
        <a:bodyPr/>
        <a:lstStyle/>
        <a:p>
          <a:endParaRPr lang="en-US" sz="2400">
            <a:latin typeface="Calibri" panose="020F0502020204030204" pitchFamily="34" charset="0"/>
            <a:cs typeface="Calibri" panose="020F0502020204030204" pitchFamily="34" charset="0"/>
          </a:endParaRPr>
        </a:p>
      </dgm:t>
    </dgm:pt>
    <dgm:pt modelId="{F3CBA6EE-764A-4FA1-96EC-1230BB07B543}" type="sibTrans" cxnId="{BA975F5B-FA00-491A-AE90-A5F5D0533EB2}">
      <dgm:prSet/>
      <dgm:spPr/>
      <dgm:t>
        <a:bodyPr/>
        <a:lstStyle/>
        <a:p>
          <a:endParaRPr lang="en-US" sz="2400">
            <a:latin typeface="Calibri" panose="020F0502020204030204" pitchFamily="34" charset="0"/>
            <a:cs typeface="Calibri" panose="020F0502020204030204" pitchFamily="34" charset="0"/>
          </a:endParaRPr>
        </a:p>
      </dgm:t>
    </dgm:pt>
    <dgm:pt modelId="{A05B00C1-559F-4B49-BC1D-B5B217FD9A6A}" type="pres">
      <dgm:prSet presAssocID="{6DEBF20B-1D89-42B5-A60D-A88A96BEB989}" presName="vert0" presStyleCnt="0">
        <dgm:presLayoutVars>
          <dgm:dir/>
          <dgm:animOne val="branch"/>
          <dgm:animLvl val="lvl"/>
        </dgm:presLayoutVars>
      </dgm:prSet>
      <dgm:spPr/>
    </dgm:pt>
    <dgm:pt modelId="{DC92F3EF-FB94-484B-8099-578590C47BCD}" type="pres">
      <dgm:prSet presAssocID="{E58038E6-3A02-430E-B9A6-D095E9D8E64D}" presName="thickLine" presStyleLbl="alignNode1" presStyleIdx="0" presStyleCnt="4"/>
      <dgm:spPr/>
    </dgm:pt>
    <dgm:pt modelId="{33E0E3F2-2117-4E21-8EE0-34B99DC301EF}" type="pres">
      <dgm:prSet presAssocID="{E58038E6-3A02-430E-B9A6-D095E9D8E64D}" presName="horz1" presStyleCnt="0"/>
      <dgm:spPr/>
    </dgm:pt>
    <dgm:pt modelId="{BA63D3A3-9AFB-475E-A9E0-7BFF4FE81F82}" type="pres">
      <dgm:prSet presAssocID="{E58038E6-3A02-430E-B9A6-D095E9D8E64D}" presName="tx1" presStyleLbl="revTx" presStyleIdx="0" presStyleCnt="4"/>
      <dgm:spPr/>
    </dgm:pt>
    <dgm:pt modelId="{986E1791-A394-4FC4-AA4A-91A86AE2A82D}" type="pres">
      <dgm:prSet presAssocID="{E58038E6-3A02-430E-B9A6-D095E9D8E64D}" presName="vert1" presStyleCnt="0"/>
      <dgm:spPr/>
    </dgm:pt>
    <dgm:pt modelId="{04918AF5-07F8-4609-84B0-C3DBD4E66C8A}" type="pres">
      <dgm:prSet presAssocID="{588BC4B2-B485-426E-B75B-ED94A2A0C217}" presName="thickLine" presStyleLbl="alignNode1" presStyleIdx="1" presStyleCnt="4"/>
      <dgm:spPr/>
    </dgm:pt>
    <dgm:pt modelId="{97B77DE9-337E-47A3-A6FC-62FDA9672B45}" type="pres">
      <dgm:prSet presAssocID="{588BC4B2-B485-426E-B75B-ED94A2A0C217}" presName="horz1" presStyleCnt="0"/>
      <dgm:spPr/>
    </dgm:pt>
    <dgm:pt modelId="{5CC54C49-703B-4EB6-8461-BCBD7A246030}" type="pres">
      <dgm:prSet presAssocID="{588BC4B2-B485-426E-B75B-ED94A2A0C217}" presName="tx1" presStyleLbl="revTx" presStyleIdx="1" presStyleCnt="4"/>
      <dgm:spPr/>
    </dgm:pt>
    <dgm:pt modelId="{54EF89A0-89E9-4822-AC0A-FD797025FB91}" type="pres">
      <dgm:prSet presAssocID="{588BC4B2-B485-426E-B75B-ED94A2A0C217}" presName="vert1" presStyleCnt="0"/>
      <dgm:spPr/>
    </dgm:pt>
    <dgm:pt modelId="{65F28B84-7BA3-4959-96EB-527383CC3E1E}" type="pres">
      <dgm:prSet presAssocID="{78E2C0B0-2642-4933-91C4-6034BD07A167}" presName="thickLine" presStyleLbl="alignNode1" presStyleIdx="2" presStyleCnt="4"/>
      <dgm:spPr/>
    </dgm:pt>
    <dgm:pt modelId="{2104C73A-407F-414C-BFE4-90A7ABB48459}" type="pres">
      <dgm:prSet presAssocID="{78E2C0B0-2642-4933-91C4-6034BD07A167}" presName="horz1" presStyleCnt="0"/>
      <dgm:spPr/>
    </dgm:pt>
    <dgm:pt modelId="{F045FE9A-5DD3-4FA9-9D4F-FB0056046386}" type="pres">
      <dgm:prSet presAssocID="{78E2C0B0-2642-4933-91C4-6034BD07A167}" presName="tx1" presStyleLbl="revTx" presStyleIdx="2" presStyleCnt="4"/>
      <dgm:spPr/>
    </dgm:pt>
    <dgm:pt modelId="{7CAEB96F-4299-466B-A601-C3FCE581762B}" type="pres">
      <dgm:prSet presAssocID="{78E2C0B0-2642-4933-91C4-6034BD07A167}" presName="vert1" presStyleCnt="0"/>
      <dgm:spPr/>
    </dgm:pt>
    <dgm:pt modelId="{CDB17529-65E1-4A5C-9511-C922A231611C}" type="pres">
      <dgm:prSet presAssocID="{75DC930C-84F3-4C57-B9D0-5804CA1C39D9}" presName="thickLine" presStyleLbl="alignNode1" presStyleIdx="3" presStyleCnt="4"/>
      <dgm:spPr/>
    </dgm:pt>
    <dgm:pt modelId="{94C68261-E848-49EC-B112-2B064E4675F0}" type="pres">
      <dgm:prSet presAssocID="{75DC930C-84F3-4C57-B9D0-5804CA1C39D9}" presName="horz1" presStyleCnt="0"/>
      <dgm:spPr/>
    </dgm:pt>
    <dgm:pt modelId="{3AC3D1D3-8078-443A-8CC8-D7BC2B5FA6E0}" type="pres">
      <dgm:prSet presAssocID="{75DC930C-84F3-4C57-B9D0-5804CA1C39D9}" presName="tx1" presStyleLbl="revTx" presStyleIdx="3" presStyleCnt="4"/>
      <dgm:spPr/>
    </dgm:pt>
    <dgm:pt modelId="{723884B2-CDCF-481D-9370-2DD0C5D813EC}" type="pres">
      <dgm:prSet presAssocID="{75DC930C-84F3-4C57-B9D0-5804CA1C39D9}" presName="vert1" presStyleCnt="0"/>
      <dgm:spPr/>
    </dgm:pt>
  </dgm:ptLst>
  <dgm:cxnLst>
    <dgm:cxn modelId="{38261309-B56C-4267-93A0-552FED5C602F}" type="presOf" srcId="{6DEBF20B-1D89-42B5-A60D-A88A96BEB989}" destId="{A05B00C1-559F-4B49-BC1D-B5B217FD9A6A}" srcOrd="0" destOrd="0" presId="urn:microsoft.com/office/officeart/2008/layout/LinedList"/>
    <dgm:cxn modelId="{D8D8A718-EB6E-449E-BF36-072B1F4E361D}" type="presOf" srcId="{588BC4B2-B485-426E-B75B-ED94A2A0C217}" destId="{5CC54C49-703B-4EB6-8461-BCBD7A246030}" srcOrd="0" destOrd="0" presId="urn:microsoft.com/office/officeart/2008/layout/LinedList"/>
    <dgm:cxn modelId="{BA975F5B-FA00-491A-AE90-A5F5D0533EB2}" srcId="{6DEBF20B-1D89-42B5-A60D-A88A96BEB989}" destId="{75DC930C-84F3-4C57-B9D0-5804CA1C39D9}" srcOrd="3" destOrd="0" parTransId="{5518D946-325D-4B74-8899-859762F4D922}" sibTransId="{F3CBA6EE-764A-4FA1-96EC-1230BB07B543}"/>
    <dgm:cxn modelId="{EB7EAD89-9D94-4347-BDD8-A89D123030C9}" srcId="{6DEBF20B-1D89-42B5-A60D-A88A96BEB989}" destId="{78E2C0B0-2642-4933-91C4-6034BD07A167}" srcOrd="2" destOrd="0" parTransId="{F7DD16FD-8B63-4FB3-9589-6C6C0DF815C1}" sibTransId="{4749D8FC-06C6-48A8-80C2-0B60CDC930C0}"/>
    <dgm:cxn modelId="{E49C858D-F50A-4D10-9021-87C0454EAAC1}" type="presOf" srcId="{75DC930C-84F3-4C57-B9D0-5804CA1C39D9}" destId="{3AC3D1D3-8078-443A-8CC8-D7BC2B5FA6E0}" srcOrd="0" destOrd="0" presId="urn:microsoft.com/office/officeart/2008/layout/LinedList"/>
    <dgm:cxn modelId="{46525E9C-3990-41A7-B77C-670D32BC294D}" srcId="{6DEBF20B-1D89-42B5-A60D-A88A96BEB989}" destId="{588BC4B2-B485-426E-B75B-ED94A2A0C217}" srcOrd="1" destOrd="0" parTransId="{9E7768E2-7E02-4F4D-9477-093913952DA4}" sibTransId="{E229FF8B-DDF2-417D-A7E5-B5E50D0328FC}"/>
    <dgm:cxn modelId="{539ABEB3-9611-4763-968E-243960225FD2}" type="presOf" srcId="{78E2C0B0-2642-4933-91C4-6034BD07A167}" destId="{F045FE9A-5DD3-4FA9-9D4F-FB0056046386}" srcOrd="0" destOrd="0" presId="urn:microsoft.com/office/officeart/2008/layout/LinedList"/>
    <dgm:cxn modelId="{CA3736B9-C36A-4CFD-999F-238D4C6B7707}" srcId="{6DEBF20B-1D89-42B5-A60D-A88A96BEB989}" destId="{E58038E6-3A02-430E-B9A6-D095E9D8E64D}" srcOrd="0" destOrd="0" parTransId="{6F7499F1-3093-4190-A3B6-42070258051F}" sibTransId="{6DE8AEA5-01CD-4195-951A-87D3DF8E4439}"/>
    <dgm:cxn modelId="{B33EA7EA-38D8-4640-8CBB-E756AAEFB4CF}" type="presOf" srcId="{E58038E6-3A02-430E-B9A6-D095E9D8E64D}" destId="{BA63D3A3-9AFB-475E-A9E0-7BFF4FE81F82}" srcOrd="0" destOrd="0" presId="urn:microsoft.com/office/officeart/2008/layout/LinedList"/>
    <dgm:cxn modelId="{F613D762-A55C-4296-ABB3-DBB1946C4A5B}" type="presParOf" srcId="{A05B00C1-559F-4B49-BC1D-B5B217FD9A6A}" destId="{DC92F3EF-FB94-484B-8099-578590C47BCD}" srcOrd="0" destOrd="0" presId="urn:microsoft.com/office/officeart/2008/layout/LinedList"/>
    <dgm:cxn modelId="{8B1FE32E-76BA-44C9-BDB4-6E4BE6E950CA}" type="presParOf" srcId="{A05B00C1-559F-4B49-BC1D-B5B217FD9A6A}" destId="{33E0E3F2-2117-4E21-8EE0-34B99DC301EF}" srcOrd="1" destOrd="0" presId="urn:microsoft.com/office/officeart/2008/layout/LinedList"/>
    <dgm:cxn modelId="{8035DB80-9D8A-492E-B6DB-2C193C9AD7C5}" type="presParOf" srcId="{33E0E3F2-2117-4E21-8EE0-34B99DC301EF}" destId="{BA63D3A3-9AFB-475E-A9E0-7BFF4FE81F82}" srcOrd="0" destOrd="0" presId="urn:microsoft.com/office/officeart/2008/layout/LinedList"/>
    <dgm:cxn modelId="{5581CA27-5E1E-4434-B0C2-4C16943F5517}" type="presParOf" srcId="{33E0E3F2-2117-4E21-8EE0-34B99DC301EF}" destId="{986E1791-A394-4FC4-AA4A-91A86AE2A82D}" srcOrd="1" destOrd="0" presId="urn:microsoft.com/office/officeart/2008/layout/LinedList"/>
    <dgm:cxn modelId="{EBF59C1F-9861-4E6A-ADC7-09B6F7EE89D4}" type="presParOf" srcId="{A05B00C1-559F-4B49-BC1D-B5B217FD9A6A}" destId="{04918AF5-07F8-4609-84B0-C3DBD4E66C8A}" srcOrd="2" destOrd="0" presId="urn:microsoft.com/office/officeart/2008/layout/LinedList"/>
    <dgm:cxn modelId="{655A46B1-E3DA-4BB3-81DD-2A7DEA3FB544}" type="presParOf" srcId="{A05B00C1-559F-4B49-BC1D-B5B217FD9A6A}" destId="{97B77DE9-337E-47A3-A6FC-62FDA9672B45}" srcOrd="3" destOrd="0" presId="urn:microsoft.com/office/officeart/2008/layout/LinedList"/>
    <dgm:cxn modelId="{0BD35A20-9AFE-48A7-A072-FB7C8810C550}" type="presParOf" srcId="{97B77DE9-337E-47A3-A6FC-62FDA9672B45}" destId="{5CC54C49-703B-4EB6-8461-BCBD7A246030}" srcOrd="0" destOrd="0" presId="urn:microsoft.com/office/officeart/2008/layout/LinedList"/>
    <dgm:cxn modelId="{A3CE5429-8BE3-4164-8506-8A7499A14A43}" type="presParOf" srcId="{97B77DE9-337E-47A3-A6FC-62FDA9672B45}" destId="{54EF89A0-89E9-4822-AC0A-FD797025FB91}" srcOrd="1" destOrd="0" presId="urn:microsoft.com/office/officeart/2008/layout/LinedList"/>
    <dgm:cxn modelId="{3471CE29-8D57-4B75-AA88-519D471F42D9}" type="presParOf" srcId="{A05B00C1-559F-4B49-BC1D-B5B217FD9A6A}" destId="{65F28B84-7BA3-4959-96EB-527383CC3E1E}" srcOrd="4" destOrd="0" presId="urn:microsoft.com/office/officeart/2008/layout/LinedList"/>
    <dgm:cxn modelId="{1D8777AD-C2F3-4A46-ACF0-CE9D6EB48D08}" type="presParOf" srcId="{A05B00C1-559F-4B49-BC1D-B5B217FD9A6A}" destId="{2104C73A-407F-414C-BFE4-90A7ABB48459}" srcOrd="5" destOrd="0" presId="urn:microsoft.com/office/officeart/2008/layout/LinedList"/>
    <dgm:cxn modelId="{F5E0DFB6-AD97-4BC0-A3A9-3AE06FA35C9E}" type="presParOf" srcId="{2104C73A-407F-414C-BFE4-90A7ABB48459}" destId="{F045FE9A-5DD3-4FA9-9D4F-FB0056046386}" srcOrd="0" destOrd="0" presId="urn:microsoft.com/office/officeart/2008/layout/LinedList"/>
    <dgm:cxn modelId="{F61F1BBD-A1BF-44D6-A7FF-982BCBB3DFF5}" type="presParOf" srcId="{2104C73A-407F-414C-BFE4-90A7ABB48459}" destId="{7CAEB96F-4299-466B-A601-C3FCE581762B}" srcOrd="1" destOrd="0" presId="urn:microsoft.com/office/officeart/2008/layout/LinedList"/>
    <dgm:cxn modelId="{93202079-6071-4123-BA7C-E819867D1D25}" type="presParOf" srcId="{A05B00C1-559F-4B49-BC1D-B5B217FD9A6A}" destId="{CDB17529-65E1-4A5C-9511-C922A231611C}" srcOrd="6" destOrd="0" presId="urn:microsoft.com/office/officeart/2008/layout/LinedList"/>
    <dgm:cxn modelId="{B6D25937-C175-40EB-B7B1-069B8AEF9FDA}" type="presParOf" srcId="{A05B00C1-559F-4B49-BC1D-B5B217FD9A6A}" destId="{94C68261-E848-49EC-B112-2B064E4675F0}" srcOrd="7" destOrd="0" presId="urn:microsoft.com/office/officeart/2008/layout/LinedList"/>
    <dgm:cxn modelId="{76E357F2-61D9-4B9B-9AC9-3BC32C445B94}" type="presParOf" srcId="{94C68261-E848-49EC-B112-2B064E4675F0}" destId="{3AC3D1D3-8078-443A-8CC8-D7BC2B5FA6E0}" srcOrd="0" destOrd="0" presId="urn:microsoft.com/office/officeart/2008/layout/LinedList"/>
    <dgm:cxn modelId="{3D372300-B73B-4AFE-BB3D-87DF49B159A2}" type="presParOf" srcId="{94C68261-E848-49EC-B112-2B064E4675F0}" destId="{723884B2-CDCF-481D-9370-2DD0C5D813E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BC26FD-77D5-4292-845E-7C745DF23C8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E184F11-9688-402A-A7B1-738A5EA16644}">
      <dgm:prSet/>
      <dgm:spPr/>
      <dgm:t>
        <a:bodyPr/>
        <a:lstStyle/>
        <a:p>
          <a:r>
            <a:rPr lang="en-US" dirty="0"/>
            <a:t>Manageable by means of Operating Procedures </a:t>
          </a:r>
        </a:p>
      </dgm:t>
    </dgm:pt>
    <dgm:pt modelId="{D4064D4C-4140-424B-A586-AB7CFA0B41F8}" type="parTrans" cxnId="{1F9B8191-389D-493C-92FD-2CC620021431}">
      <dgm:prSet/>
      <dgm:spPr/>
      <dgm:t>
        <a:bodyPr/>
        <a:lstStyle/>
        <a:p>
          <a:endParaRPr lang="en-US"/>
        </a:p>
      </dgm:t>
    </dgm:pt>
    <dgm:pt modelId="{9D07848C-FF32-49C3-84C0-B9F6868851C8}" type="sibTrans" cxnId="{1F9B8191-389D-493C-92FD-2CC620021431}">
      <dgm:prSet/>
      <dgm:spPr/>
      <dgm:t>
        <a:bodyPr/>
        <a:lstStyle/>
        <a:p>
          <a:endParaRPr lang="en-US"/>
        </a:p>
      </dgm:t>
    </dgm:pt>
    <dgm:pt modelId="{883A7425-9208-4D16-B589-C03BF6B2FA3C}">
      <dgm:prSet/>
      <dgm:spPr/>
      <dgm:t>
        <a:bodyPr/>
        <a:lstStyle/>
        <a:p>
          <a:r>
            <a:rPr lang="en-US"/>
            <a:t>Equipment Resilience</a:t>
          </a:r>
        </a:p>
      </dgm:t>
    </dgm:pt>
    <dgm:pt modelId="{F74FEC69-6769-4A6D-AB3A-B184CC4B25FD}" type="parTrans" cxnId="{AD730217-CB0E-4117-A253-F279591CD805}">
      <dgm:prSet/>
      <dgm:spPr/>
      <dgm:t>
        <a:bodyPr/>
        <a:lstStyle/>
        <a:p>
          <a:endParaRPr lang="en-US"/>
        </a:p>
      </dgm:t>
    </dgm:pt>
    <dgm:pt modelId="{6AF2E6AB-83DD-4526-92F5-C4910F2CFAEA}" type="sibTrans" cxnId="{AD730217-CB0E-4117-A253-F279591CD805}">
      <dgm:prSet/>
      <dgm:spPr/>
      <dgm:t>
        <a:bodyPr/>
        <a:lstStyle/>
        <a:p>
          <a:endParaRPr lang="en-US"/>
        </a:p>
      </dgm:t>
    </dgm:pt>
    <dgm:pt modelId="{0C50E573-3C08-4F72-838D-6C36FFABABF0}">
      <dgm:prSet/>
      <dgm:spPr/>
      <dgm:t>
        <a:bodyPr/>
        <a:lstStyle/>
        <a:p>
          <a:r>
            <a:rPr lang="en-US"/>
            <a:t>GIC-magnitude control not considered as a mitigation strategy</a:t>
          </a:r>
        </a:p>
      </dgm:t>
    </dgm:pt>
    <dgm:pt modelId="{4494D42B-664B-4EB5-AD89-B9291BB9943D}" type="parTrans" cxnId="{55B54572-5145-4A4B-BDB9-D6781C9FD988}">
      <dgm:prSet/>
      <dgm:spPr/>
      <dgm:t>
        <a:bodyPr/>
        <a:lstStyle/>
        <a:p>
          <a:endParaRPr lang="en-US"/>
        </a:p>
      </dgm:t>
    </dgm:pt>
    <dgm:pt modelId="{2ED7CB06-1516-49BE-93A1-3A1A1FE74360}" type="sibTrans" cxnId="{55B54572-5145-4A4B-BDB9-D6781C9FD988}">
      <dgm:prSet/>
      <dgm:spPr/>
      <dgm:t>
        <a:bodyPr/>
        <a:lstStyle/>
        <a:p>
          <a:endParaRPr lang="en-US"/>
        </a:p>
      </dgm:t>
    </dgm:pt>
    <dgm:pt modelId="{5750160E-734B-4229-B9A0-23BFE1B251BD}" type="pres">
      <dgm:prSet presAssocID="{9FBC26FD-77D5-4292-845E-7C745DF23C85}" presName="vert0" presStyleCnt="0">
        <dgm:presLayoutVars>
          <dgm:dir/>
          <dgm:animOne val="branch"/>
          <dgm:animLvl val="lvl"/>
        </dgm:presLayoutVars>
      </dgm:prSet>
      <dgm:spPr/>
    </dgm:pt>
    <dgm:pt modelId="{E6CF0570-76D0-4EDF-8CD1-3237C792552A}" type="pres">
      <dgm:prSet presAssocID="{3E184F11-9688-402A-A7B1-738A5EA16644}" presName="thickLine" presStyleLbl="alignNode1" presStyleIdx="0" presStyleCnt="3"/>
      <dgm:spPr/>
    </dgm:pt>
    <dgm:pt modelId="{1ABEB477-22E3-451F-8F3D-EDBED3644D68}" type="pres">
      <dgm:prSet presAssocID="{3E184F11-9688-402A-A7B1-738A5EA16644}" presName="horz1" presStyleCnt="0"/>
      <dgm:spPr/>
    </dgm:pt>
    <dgm:pt modelId="{FBFE90B1-5F2C-47F8-84C0-0BD30375BCBB}" type="pres">
      <dgm:prSet presAssocID="{3E184F11-9688-402A-A7B1-738A5EA16644}" presName="tx1" presStyleLbl="revTx" presStyleIdx="0" presStyleCnt="3"/>
      <dgm:spPr/>
    </dgm:pt>
    <dgm:pt modelId="{51E24C66-8FAA-4A92-809E-E2B84AD32531}" type="pres">
      <dgm:prSet presAssocID="{3E184F11-9688-402A-A7B1-738A5EA16644}" presName="vert1" presStyleCnt="0"/>
      <dgm:spPr/>
    </dgm:pt>
    <dgm:pt modelId="{C5210CFE-2945-475B-A779-B71D3C673A30}" type="pres">
      <dgm:prSet presAssocID="{883A7425-9208-4D16-B589-C03BF6B2FA3C}" presName="thickLine" presStyleLbl="alignNode1" presStyleIdx="1" presStyleCnt="3"/>
      <dgm:spPr/>
    </dgm:pt>
    <dgm:pt modelId="{B3F784B4-E2EF-46A1-9AB6-79F790A3F28A}" type="pres">
      <dgm:prSet presAssocID="{883A7425-9208-4D16-B589-C03BF6B2FA3C}" presName="horz1" presStyleCnt="0"/>
      <dgm:spPr/>
    </dgm:pt>
    <dgm:pt modelId="{4E4B3D26-29B8-4B45-B19B-228D3B7F7150}" type="pres">
      <dgm:prSet presAssocID="{883A7425-9208-4D16-B589-C03BF6B2FA3C}" presName="tx1" presStyleLbl="revTx" presStyleIdx="1" presStyleCnt="3"/>
      <dgm:spPr/>
    </dgm:pt>
    <dgm:pt modelId="{CE10593B-602F-45AE-AFF7-1F2DC592DBF1}" type="pres">
      <dgm:prSet presAssocID="{883A7425-9208-4D16-B589-C03BF6B2FA3C}" presName="vert1" presStyleCnt="0"/>
      <dgm:spPr/>
    </dgm:pt>
    <dgm:pt modelId="{4BF573B2-7497-427A-86F3-F60D42BCCDEF}" type="pres">
      <dgm:prSet presAssocID="{0C50E573-3C08-4F72-838D-6C36FFABABF0}" presName="thickLine" presStyleLbl="alignNode1" presStyleIdx="2" presStyleCnt="3"/>
      <dgm:spPr/>
    </dgm:pt>
    <dgm:pt modelId="{C98A2F23-7037-40DA-9443-0B8F8578E6CC}" type="pres">
      <dgm:prSet presAssocID="{0C50E573-3C08-4F72-838D-6C36FFABABF0}" presName="horz1" presStyleCnt="0"/>
      <dgm:spPr/>
    </dgm:pt>
    <dgm:pt modelId="{3954BB55-9578-44F3-AEE1-A345B973203E}" type="pres">
      <dgm:prSet presAssocID="{0C50E573-3C08-4F72-838D-6C36FFABABF0}" presName="tx1" presStyleLbl="revTx" presStyleIdx="2" presStyleCnt="3"/>
      <dgm:spPr/>
    </dgm:pt>
    <dgm:pt modelId="{A1F5282F-0718-4F69-9770-06164959C1D6}" type="pres">
      <dgm:prSet presAssocID="{0C50E573-3C08-4F72-838D-6C36FFABABF0}" presName="vert1" presStyleCnt="0"/>
      <dgm:spPr/>
    </dgm:pt>
  </dgm:ptLst>
  <dgm:cxnLst>
    <dgm:cxn modelId="{AD730217-CB0E-4117-A253-F279591CD805}" srcId="{9FBC26FD-77D5-4292-845E-7C745DF23C85}" destId="{883A7425-9208-4D16-B589-C03BF6B2FA3C}" srcOrd="1" destOrd="0" parTransId="{F74FEC69-6769-4A6D-AB3A-B184CC4B25FD}" sibTransId="{6AF2E6AB-83DD-4526-92F5-C4910F2CFAEA}"/>
    <dgm:cxn modelId="{55B54572-5145-4A4B-BDB9-D6781C9FD988}" srcId="{9FBC26FD-77D5-4292-845E-7C745DF23C85}" destId="{0C50E573-3C08-4F72-838D-6C36FFABABF0}" srcOrd="2" destOrd="0" parTransId="{4494D42B-664B-4EB5-AD89-B9291BB9943D}" sibTransId="{2ED7CB06-1516-49BE-93A1-3A1A1FE74360}"/>
    <dgm:cxn modelId="{D9D17C8A-D610-4989-A682-EA3EDDB1E35C}" type="presOf" srcId="{3E184F11-9688-402A-A7B1-738A5EA16644}" destId="{FBFE90B1-5F2C-47F8-84C0-0BD30375BCBB}" srcOrd="0" destOrd="0" presId="urn:microsoft.com/office/officeart/2008/layout/LinedList"/>
    <dgm:cxn modelId="{8833DA90-8AE1-46EC-81F9-31C9566EE182}" type="presOf" srcId="{883A7425-9208-4D16-B589-C03BF6B2FA3C}" destId="{4E4B3D26-29B8-4B45-B19B-228D3B7F7150}" srcOrd="0" destOrd="0" presId="urn:microsoft.com/office/officeart/2008/layout/LinedList"/>
    <dgm:cxn modelId="{1F9B8191-389D-493C-92FD-2CC620021431}" srcId="{9FBC26FD-77D5-4292-845E-7C745DF23C85}" destId="{3E184F11-9688-402A-A7B1-738A5EA16644}" srcOrd="0" destOrd="0" parTransId="{D4064D4C-4140-424B-A586-AB7CFA0B41F8}" sibTransId="{9D07848C-FF32-49C3-84C0-B9F6868851C8}"/>
    <dgm:cxn modelId="{2546C89D-F396-45D7-A0A2-44E1C0A1B9D2}" type="presOf" srcId="{0C50E573-3C08-4F72-838D-6C36FFABABF0}" destId="{3954BB55-9578-44F3-AEE1-A345B973203E}" srcOrd="0" destOrd="0" presId="urn:microsoft.com/office/officeart/2008/layout/LinedList"/>
    <dgm:cxn modelId="{620E59C2-67C5-4C6F-B09B-488F0929AC28}" type="presOf" srcId="{9FBC26FD-77D5-4292-845E-7C745DF23C85}" destId="{5750160E-734B-4229-B9A0-23BFE1B251BD}" srcOrd="0" destOrd="0" presId="urn:microsoft.com/office/officeart/2008/layout/LinedList"/>
    <dgm:cxn modelId="{2DE42D52-553E-45BB-94ED-E8A5AFA8EE66}" type="presParOf" srcId="{5750160E-734B-4229-B9A0-23BFE1B251BD}" destId="{E6CF0570-76D0-4EDF-8CD1-3237C792552A}" srcOrd="0" destOrd="0" presId="urn:microsoft.com/office/officeart/2008/layout/LinedList"/>
    <dgm:cxn modelId="{ED520098-637B-40A4-B6BF-F160EF226D2D}" type="presParOf" srcId="{5750160E-734B-4229-B9A0-23BFE1B251BD}" destId="{1ABEB477-22E3-451F-8F3D-EDBED3644D68}" srcOrd="1" destOrd="0" presId="urn:microsoft.com/office/officeart/2008/layout/LinedList"/>
    <dgm:cxn modelId="{6499D981-B5CC-41A3-9BEB-F1F39A7A43DC}" type="presParOf" srcId="{1ABEB477-22E3-451F-8F3D-EDBED3644D68}" destId="{FBFE90B1-5F2C-47F8-84C0-0BD30375BCBB}" srcOrd="0" destOrd="0" presId="urn:microsoft.com/office/officeart/2008/layout/LinedList"/>
    <dgm:cxn modelId="{BC13CACA-1515-462B-A921-6D562D9F3DDA}" type="presParOf" srcId="{1ABEB477-22E3-451F-8F3D-EDBED3644D68}" destId="{51E24C66-8FAA-4A92-809E-E2B84AD32531}" srcOrd="1" destOrd="0" presId="urn:microsoft.com/office/officeart/2008/layout/LinedList"/>
    <dgm:cxn modelId="{E9676ED6-EF94-4E48-94A9-745556652F7D}" type="presParOf" srcId="{5750160E-734B-4229-B9A0-23BFE1B251BD}" destId="{C5210CFE-2945-475B-A779-B71D3C673A30}" srcOrd="2" destOrd="0" presId="urn:microsoft.com/office/officeart/2008/layout/LinedList"/>
    <dgm:cxn modelId="{B5F35349-0ABD-476B-ABE3-A345DE55C036}" type="presParOf" srcId="{5750160E-734B-4229-B9A0-23BFE1B251BD}" destId="{B3F784B4-E2EF-46A1-9AB6-79F790A3F28A}" srcOrd="3" destOrd="0" presId="urn:microsoft.com/office/officeart/2008/layout/LinedList"/>
    <dgm:cxn modelId="{E4794E18-8B90-4AA5-925E-79A1D68555BC}" type="presParOf" srcId="{B3F784B4-E2EF-46A1-9AB6-79F790A3F28A}" destId="{4E4B3D26-29B8-4B45-B19B-228D3B7F7150}" srcOrd="0" destOrd="0" presId="urn:microsoft.com/office/officeart/2008/layout/LinedList"/>
    <dgm:cxn modelId="{6430B9F7-8B9B-4378-B006-996E09C3C26A}" type="presParOf" srcId="{B3F784B4-E2EF-46A1-9AB6-79F790A3F28A}" destId="{CE10593B-602F-45AE-AFF7-1F2DC592DBF1}" srcOrd="1" destOrd="0" presId="urn:microsoft.com/office/officeart/2008/layout/LinedList"/>
    <dgm:cxn modelId="{9FF0E102-5BA1-4504-9295-AAC8DC8DD91A}" type="presParOf" srcId="{5750160E-734B-4229-B9A0-23BFE1B251BD}" destId="{4BF573B2-7497-427A-86F3-F60D42BCCDEF}" srcOrd="4" destOrd="0" presId="urn:microsoft.com/office/officeart/2008/layout/LinedList"/>
    <dgm:cxn modelId="{039C846F-A89C-4012-946B-0EAA7F098467}" type="presParOf" srcId="{5750160E-734B-4229-B9A0-23BFE1B251BD}" destId="{C98A2F23-7037-40DA-9443-0B8F8578E6CC}" srcOrd="5" destOrd="0" presId="urn:microsoft.com/office/officeart/2008/layout/LinedList"/>
    <dgm:cxn modelId="{27D70194-A5F0-4F4F-BF77-845414D0E002}" type="presParOf" srcId="{C98A2F23-7037-40DA-9443-0B8F8578E6CC}" destId="{3954BB55-9578-44F3-AEE1-A345B973203E}" srcOrd="0" destOrd="0" presId="urn:microsoft.com/office/officeart/2008/layout/LinedList"/>
    <dgm:cxn modelId="{9F341F99-8234-46CF-8F64-A6B8C41911E7}" type="presParOf" srcId="{C98A2F23-7037-40DA-9443-0B8F8578E6CC}" destId="{A1F5282F-0718-4F69-9770-06164959C1D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1F5B64-EF56-4848-BE54-E9DDFEE8ECC0}"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D3F4BCE3-5EC5-4343-9193-72079734BF0E}">
      <dgm:prSet/>
      <dgm:spPr/>
      <dgm:t>
        <a:bodyPr/>
        <a:lstStyle/>
        <a:p>
          <a:r>
            <a:rPr lang="en-US" dirty="0"/>
            <a:t>Based on tests run by a major manufacturer in High-power Lab with DC currents up to 200 A (no AC load current)</a:t>
          </a:r>
        </a:p>
      </dgm:t>
    </dgm:pt>
    <dgm:pt modelId="{A61D9088-A481-4FB6-83D0-0D923FF60A48}" type="parTrans" cxnId="{17CC15FC-776D-4A21-8B95-E8FB61B789F5}">
      <dgm:prSet/>
      <dgm:spPr/>
      <dgm:t>
        <a:bodyPr/>
        <a:lstStyle/>
        <a:p>
          <a:endParaRPr lang="en-US"/>
        </a:p>
      </dgm:t>
    </dgm:pt>
    <dgm:pt modelId="{21A11D70-DE1B-4FC5-8FBD-C2503DF07E05}" type="sibTrans" cxnId="{17CC15FC-776D-4A21-8B95-E8FB61B789F5}">
      <dgm:prSet/>
      <dgm:spPr/>
      <dgm:t>
        <a:bodyPr/>
        <a:lstStyle/>
        <a:p>
          <a:endParaRPr lang="en-US"/>
        </a:p>
      </dgm:t>
    </dgm:pt>
    <dgm:pt modelId="{AE0EF90D-2AE3-4D59-ADD9-6EE31D1BE1E7}">
      <dgm:prSet/>
      <dgm:spPr/>
      <dgm:t>
        <a:bodyPr/>
        <a:lstStyle/>
        <a:p>
          <a:r>
            <a:rPr lang="en-US" dirty="0"/>
            <a:t>Core losses depending on maximum flux density and frequency (unchanged after full saturation)</a:t>
          </a:r>
        </a:p>
      </dgm:t>
    </dgm:pt>
    <dgm:pt modelId="{9B32AFB5-CB55-4687-B847-B16EA0001563}" type="parTrans" cxnId="{CD19A950-87AA-43CF-B9B0-D7B0E1F78D4D}">
      <dgm:prSet/>
      <dgm:spPr/>
      <dgm:t>
        <a:bodyPr/>
        <a:lstStyle/>
        <a:p>
          <a:endParaRPr lang="en-US"/>
        </a:p>
      </dgm:t>
    </dgm:pt>
    <dgm:pt modelId="{B7F6C545-B865-4F0A-B234-73A812C70662}" type="sibTrans" cxnId="{CD19A950-87AA-43CF-B9B0-D7B0E1F78D4D}">
      <dgm:prSet/>
      <dgm:spPr/>
      <dgm:t>
        <a:bodyPr/>
        <a:lstStyle/>
        <a:p>
          <a:endParaRPr lang="en-US"/>
        </a:p>
      </dgm:t>
    </dgm:pt>
    <dgm:pt modelId="{EF6CD161-0885-446E-B571-D773F22EDB2B}" type="pres">
      <dgm:prSet presAssocID="{A81F5B64-EF56-4848-BE54-E9DDFEE8ECC0}" presName="vert0" presStyleCnt="0">
        <dgm:presLayoutVars>
          <dgm:dir/>
          <dgm:animOne val="branch"/>
          <dgm:animLvl val="lvl"/>
        </dgm:presLayoutVars>
      </dgm:prSet>
      <dgm:spPr/>
    </dgm:pt>
    <dgm:pt modelId="{2E63A2FB-8C67-4871-8F1C-A12326C2D77F}" type="pres">
      <dgm:prSet presAssocID="{D3F4BCE3-5EC5-4343-9193-72079734BF0E}" presName="thickLine" presStyleLbl="alignNode1" presStyleIdx="0" presStyleCnt="2"/>
      <dgm:spPr/>
    </dgm:pt>
    <dgm:pt modelId="{B77FD41B-D670-4112-99F3-C39A078F8B68}" type="pres">
      <dgm:prSet presAssocID="{D3F4BCE3-5EC5-4343-9193-72079734BF0E}" presName="horz1" presStyleCnt="0"/>
      <dgm:spPr/>
    </dgm:pt>
    <dgm:pt modelId="{8B6E6E70-1354-4D67-8374-255A37A7D759}" type="pres">
      <dgm:prSet presAssocID="{D3F4BCE3-5EC5-4343-9193-72079734BF0E}" presName="tx1" presStyleLbl="revTx" presStyleIdx="0" presStyleCnt="2"/>
      <dgm:spPr/>
    </dgm:pt>
    <dgm:pt modelId="{29ACB5EC-1B60-45A2-98FA-33D7DCAC7800}" type="pres">
      <dgm:prSet presAssocID="{D3F4BCE3-5EC5-4343-9193-72079734BF0E}" presName="vert1" presStyleCnt="0"/>
      <dgm:spPr/>
    </dgm:pt>
    <dgm:pt modelId="{EC46C90E-D775-468A-B7E3-1B60256689D3}" type="pres">
      <dgm:prSet presAssocID="{AE0EF90D-2AE3-4D59-ADD9-6EE31D1BE1E7}" presName="thickLine" presStyleLbl="alignNode1" presStyleIdx="1" presStyleCnt="2"/>
      <dgm:spPr/>
    </dgm:pt>
    <dgm:pt modelId="{50F4D854-6884-4924-B425-C8A523F91E8E}" type="pres">
      <dgm:prSet presAssocID="{AE0EF90D-2AE3-4D59-ADD9-6EE31D1BE1E7}" presName="horz1" presStyleCnt="0"/>
      <dgm:spPr/>
    </dgm:pt>
    <dgm:pt modelId="{39D1B734-51AD-44DF-BFD7-36F7865A143A}" type="pres">
      <dgm:prSet presAssocID="{AE0EF90D-2AE3-4D59-ADD9-6EE31D1BE1E7}" presName="tx1" presStyleLbl="revTx" presStyleIdx="1" presStyleCnt="2" custLinFactNeighborX="-2100" custLinFactNeighborY="16694"/>
      <dgm:spPr/>
    </dgm:pt>
    <dgm:pt modelId="{AC570F74-2643-4734-9916-4C91987E5F50}" type="pres">
      <dgm:prSet presAssocID="{AE0EF90D-2AE3-4D59-ADD9-6EE31D1BE1E7}" presName="vert1" presStyleCnt="0"/>
      <dgm:spPr/>
    </dgm:pt>
  </dgm:ptLst>
  <dgm:cxnLst>
    <dgm:cxn modelId="{149EB909-1DE2-4D96-AF86-62A36ED8FF07}" type="presOf" srcId="{D3F4BCE3-5EC5-4343-9193-72079734BF0E}" destId="{8B6E6E70-1354-4D67-8374-255A37A7D759}" srcOrd="0" destOrd="0" presId="urn:microsoft.com/office/officeart/2008/layout/LinedList"/>
    <dgm:cxn modelId="{40ECCF0E-9701-4E3A-8E87-7636DC6ECB8A}" type="presOf" srcId="{AE0EF90D-2AE3-4D59-ADD9-6EE31D1BE1E7}" destId="{39D1B734-51AD-44DF-BFD7-36F7865A143A}" srcOrd="0" destOrd="0" presId="urn:microsoft.com/office/officeart/2008/layout/LinedList"/>
    <dgm:cxn modelId="{CD19A950-87AA-43CF-B9B0-D7B0E1F78D4D}" srcId="{A81F5B64-EF56-4848-BE54-E9DDFEE8ECC0}" destId="{AE0EF90D-2AE3-4D59-ADD9-6EE31D1BE1E7}" srcOrd="1" destOrd="0" parTransId="{9B32AFB5-CB55-4687-B847-B16EA0001563}" sibTransId="{B7F6C545-B865-4F0A-B234-73A812C70662}"/>
    <dgm:cxn modelId="{376B8B84-196B-480C-9072-69EB95ABBF42}" type="presOf" srcId="{A81F5B64-EF56-4848-BE54-E9DDFEE8ECC0}" destId="{EF6CD161-0885-446E-B571-D773F22EDB2B}" srcOrd="0" destOrd="0" presId="urn:microsoft.com/office/officeart/2008/layout/LinedList"/>
    <dgm:cxn modelId="{17CC15FC-776D-4A21-8B95-E8FB61B789F5}" srcId="{A81F5B64-EF56-4848-BE54-E9DDFEE8ECC0}" destId="{D3F4BCE3-5EC5-4343-9193-72079734BF0E}" srcOrd="0" destOrd="0" parTransId="{A61D9088-A481-4FB6-83D0-0D923FF60A48}" sibTransId="{21A11D70-DE1B-4FC5-8FBD-C2503DF07E05}"/>
    <dgm:cxn modelId="{1922BCC2-864F-484C-8F0D-75327845DA6B}" type="presParOf" srcId="{EF6CD161-0885-446E-B571-D773F22EDB2B}" destId="{2E63A2FB-8C67-4871-8F1C-A12326C2D77F}" srcOrd="0" destOrd="0" presId="urn:microsoft.com/office/officeart/2008/layout/LinedList"/>
    <dgm:cxn modelId="{9C0ED2B2-99AE-4681-8994-FF843BA1A980}" type="presParOf" srcId="{EF6CD161-0885-446E-B571-D773F22EDB2B}" destId="{B77FD41B-D670-4112-99F3-C39A078F8B68}" srcOrd="1" destOrd="0" presId="urn:microsoft.com/office/officeart/2008/layout/LinedList"/>
    <dgm:cxn modelId="{4622D990-8EFB-4C1B-9CF6-5AE6FD1FC089}" type="presParOf" srcId="{B77FD41B-D670-4112-99F3-C39A078F8B68}" destId="{8B6E6E70-1354-4D67-8374-255A37A7D759}" srcOrd="0" destOrd="0" presId="urn:microsoft.com/office/officeart/2008/layout/LinedList"/>
    <dgm:cxn modelId="{64A36F60-FA43-4C47-B270-EBC3277C0262}" type="presParOf" srcId="{B77FD41B-D670-4112-99F3-C39A078F8B68}" destId="{29ACB5EC-1B60-45A2-98FA-33D7DCAC7800}" srcOrd="1" destOrd="0" presId="urn:microsoft.com/office/officeart/2008/layout/LinedList"/>
    <dgm:cxn modelId="{8759C0BD-4FD6-4DF8-9092-2543A2F416FC}" type="presParOf" srcId="{EF6CD161-0885-446E-B571-D773F22EDB2B}" destId="{EC46C90E-D775-468A-B7E3-1B60256689D3}" srcOrd="2" destOrd="0" presId="urn:microsoft.com/office/officeart/2008/layout/LinedList"/>
    <dgm:cxn modelId="{51FF1C5B-D6A8-4474-9B93-10A010012F50}" type="presParOf" srcId="{EF6CD161-0885-446E-B571-D773F22EDB2B}" destId="{50F4D854-6884-4924-B425-C8A523F91E8E}" srcOrd="3" destOrd="0" presId="urn:microsoft.com/office/officeart/2008/layout/LinedList"/>
    <dgm:cxn modelId="{79C4A82D-7468-4BDB-BAE0-645BDB7DC0D5}" type="presParOf" srcId="{50F4D854-6884-4924-B425-C8A523F91E8E}" destId="{39D1B734-51AD-44DF-BFD7-36F7865A143A}" srcOrd="0" destOrd="0" presId="urn:microsoft.com/office/officeart/2008/layout/LinedList"/>
    <dgm:cxn modelId="{23D285FC-149B-482F-85B7-911C7BB1911C}" type="presParOf" srcId="{50F4D854-6884-4924-B425-C8A523F91E8E}" destId="{AC570F74-2643-4734-9916-4C91987E5F5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82F305-2EF5-4DDE-B2F8-98E17C23350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F0ACC79-D4B4-4BD6-847E-ED7A8776D4D3}">
      <dgm:prSet/>
      <dgm:spPr/>
      <dgm:t>
        <a:bodyPr/>
        <a:lstStyle/>
        <a:p>
          <a:r>
            <a:rPr lang="en-US" dirty="0"/>
            <a:t>200 A represents a 40 percent overload in a transformer winding with a current rating of 500 A</a:t>
          </a:r>
        </a:p>
      </dgm:t>
    </dgm:pt>
    <dgm:pt modelId="{37159B96-C735-4718-B890-94DB62A65079}" type="parTrans" cxnId="{72280792-9E35-48C0-8FFB-AD09A0D1CDD6}">
      <dgm:prSet/>
      <dgm:spPr/>
      <dgm:t>
        <a:bodyPr/>
        <a:lstStyle/>
        <a:p>
          <a:endParaRPr lang="en-US"/>
        </a:p>
      </dgm:t>
    </dgm:pt>
    <dgm:pt modelId="{C8E842E1-DA0F-4A09-BB88-8D91C69C642F}" type="sibTrans" cxnId="{72280792-9E35-48C0-8FFB-AD09A0D1CDD6}">
      <dgm:prSet/>
      <dgm:spPr/>
      <dgm:t>
        <a:bodyPr/>
        <a:lstStyle/>
        <a:p>
          <a:endParaRPr lang="en-US"/>
        </a:p>
      </dgm:t>
    </dgm:pt>
    <dgm:pt modelId="{3FF503D6-457B-40F1-AFAD-BAF887624BAE}">
      <dgm:prSet/>
      <dgm:spPr/>
      <dgm:t>
        <a:bodyPr/>
        <a:lstStyle/>
        <a:p>
          <a:r>
            <a:rPr lang="en-US" dirty="0"/>
            <a:t>200 A would cause the rated copper loss in that transformer winding to near double</a:t>
          </a:r>
        </a:p>
      </dgm:t>
    </dgm:pt>
    <dgm:pt modelId="{A670E046-5740-4FBD-B233-3B1C127747EB}" type="parTrans" cxnId="{D2EE0B85-7F2F-4898-93D5-291061A736D8}">
      <dgm:prSet/>
      <dgm:spPr/>
      <dgm:t>
        <a:bodyPr/>
        <a:lstStyle/>
        <a:p>
          <a:endParaRPr lang="en-US"/>
        </a:p>
      </dgm:t>
    </dgm:pt>
    <dgm:pt modelId="{DA163A2B-2B5F-4062-800E-EB9655AED68A}" type="sibTrans" cxnId="{D2EE0B85-7F2F-4898-93D5-291061A736D8}">
      <dgm:prSet/>
      <dgm:spPr/>
      <dgm:t>
        <a:bodyPr/>
        <a:lstStyle/>
        <a:p>
          <a:endParaRPr lang="en-US"/>
        </a:p>
      </dgm:t>
    </dgm:pt>
    <dgm:pt modelId="{D18019CA-BCDE-4A7D-ABB2-4BB150DDBEE4}">
      <dgm:prSet/>
      <dgm:spPr/>
      <dgm:t>
        <a:bodyPr/>
        <a:lstStyle/>
        <a:p>
          <a:r>
            <a:rPr lang="en-US" dirty="0"/>
            <a:t>Transformer winding would experience a near fifty percent total power losses with attendant fifty percent equipment overheating potentially lasting several minutes</a:t>
          </a:r>
        </a:p>
      </dgm:t>
    </dgm:pt>
    <dgm:pt modelId="{1AF5958C-502B-405C-A9B4-7F54C5918C61}" type="parTrans" cxnId="{F7DB7EB1-3F56-43BB-AFD4-ED4167341452}">
      <dgm:prSet/>
      <dgm:spPr/>
      <dgm:t>
        <a:bodyPr/>
        <a:lstStyle/>
        <a:p>
          <a:endParaRPr lang="en-US"/>
        </a:p>
      </dgm:t>
    </dgm:pt>
    <dgm:pt modelId="{32B5825D-81A1-47F1-978E-5C4FF23BE64A}" type="sibTrans" cxnId="{F7DB7EB1-3F56-43BB-AFD4-ED4167341452}">
      <dgm:prSet/>
      <dgm:spPr/>
      <dgm:t>
        <a:bodyPr/>
        <a:lstStyle/>
        <a:p>
          <a:endParaRPr lang="en-US"/>
        </a:p>
      </dgm:t>
    </dgm:pt>
    <dgm:pt modelId="{6C4DD1BD-6366-4F41-A807-30442796FD43}" type="pres">
      <dgm:prSet presAssocID="{0782F305-2EF5-4DDE-B2F8-98E17C233502}" presName="vert0" presStyleCnt="0">
        <dgm:presLayoutVars>
          <dgm:dir/>
          <dgm:animOne val="branch"/>
          <dgm:animLvl val="lvl"/>
        </dgm:presLayoutVars>
      </dgm:prSet>
      <dgm:spPr/>
    </dgm:pt>
    <dgm:pt modelId="{9770E6FE-5EC8-43D9-9119-D118B5402B8F}" type="pres">
      <dgm:prSet presAssocID="{AF0ACC79-D4B4-4BD6-847E-ED7A8776D4D3}" presName="thickLine" presStyleLbl="alignNode1" presStyleIdx="0" presStyleCnt="3"/>
      <dgm:spPr/>
    </dgm:pt>
    <dgm:pt modelId="{06402DDD-D76D-4614-AE4F-B25A747AC282}" type="pres">
      <dgm:prSet presAssocID="{AF0ACC79-D4B4-4BD6-847E-ED7A8776D4D3}" presName="horz1" presStyleCnt="0"/>
      <dgm:spPr/>
    </dgm:pt>
    <dgm:pt modelId="{2ADAF09B-2991-4B05-BA5D-A051F4A7B0E2}" type="pres">
      <dgm:prSet presAssocID="{AF0ACC79-D4B4-4BD6-847E-ED7A8776D4D3}" presName="tx1" presStyleLbl="revTx" presStyleIdx="0" presStyleCnt="3"/>
      <dgm:spPr/>
    </dgm:pt>
    <dgm:pt modelId="{8DB1004C-F7ED-47C9-A63B-A5F114A6A6DC}" type="pres">
      <dgm:prSet presAssocID="{AF0ACC79-D4B4-4BD6-847E-ED7A8776D4D3}" presName="vert1" presStyleCnt="0"/>
      <dgm:spPr/>
    </dgm:pt>
    <dgm:pt modelId="{A0A9A77C-401B-452C-8526-BE4B3CF52D46}" type="pres">
      <dgm:prSet presAssocID="{3FF503D6-457B-40F1-AFAD-BAF887624BAE}" presName="thickLine" presStyleLbl="alignNode1" presStyleIdx="1" presStyleCnt="3"/>
      <dgm:spPr/>
    </dgm:pt>
    <dgm:pt modelId="{81D56C31-9565-422B-AFBB-6E9A830A7CFA}" type="pres">
      <dgm:prSet presAssocID="{3FF503D6-457B-40F1-AFAD-BAF887624BAE}" presName="horz1" presStyleCnt="0"/>
      <dgm:spPr/>
    </dgm:pt>
    <dgm:pt modelId="{0E808283-3F1F-421A-B029-3228196F7BA7}" type="pres">
      <dgm:prSet presAssocID="{3FF503D6-457B-40F1-AFAD-BAF887624BAE}" presName="tx1" presStyleLbl="revTx" presStyleIdx="1" presStyleCnt="3"/>
      <dgm:spPr/>
    </dgm:pt>
    <dgm:pt modelId="{5093FA47-873C-4B3C-9F82-8C66E7CA613D}" type="pres">
      <dgm:prSet presAssocID="{3FF503D6-457B-40F1-AFAD-BAF887624BAE}" presName="vert1" presStyleCnt="0"/>
      <dgm:spPr/>
    </dgm:pt>
    <dgm:pt modelId="{5CEA12D8-87BA-48CA-AA35-FC6CA9961889}" type="pres">
      <dgm:prSet presAssocID="{D18019CA-BCDE-4A7D-ABB2-4BB150DDBEE4}" presName="thickLine" presStyleLbl="alignNode1" presStyleIdx="2" presStyleCnt="3"/>
      <dgm:spPr/>
    </dgm:pt>
    <dgm:pt modelId="{671DF492-E602-4984-9C32-4E05873AB57F}" type="pres">
      <dgm:prSet presAssocID="{D18019CA-BCDE-4A7D-ABB2-4BB150DDBEE4}" presName="horz1" presStyleCnt="0"/>
      <dgm:spPr/>
    </dgm:pt>
    <dgm:pt modelId="{061B4C14-A8BA-45D9-8BD3-DAB05C9FE8CD}" type="pres">
      <dgm:prSet presAssocID="{D18019CA-BCDE-4A7D-ABB2-4BB150DDBEE4}" presName="tx1" presStyleLbl="revTx" presStyleIdx="2" presStyleCnt="3"/>
      <dgm:spPr/>
    </dgm:pt>
    <dgm:pt modelId="{868E971D-089B-4723-AEB7-AA7CFC4DBB96}" type="pres">
      <dgm:prSet presAssocID="{D18019CA-BCDE-4A7D-ABB2-4BB150DDBEE4}" presName="vert1" presStyleCnt="0"/>
      <dgm:spPr/>
    </dgm:pt>
  </dgm:ptLst>
  <dgm:cxnLst>
    <dgm:cxn modelId="{3474F31C-CA86-4DE3-AF4C-762E314C9220}" type="presOf" srcId="{D18019CA-BCDE-4A7D-ABB2-4BB150DDBEE4}" destId="{061B4C14-A8BA-45D9-8BD3-DAB05C9FE8CD}" srcOrd="0" destOrd="0" presId="urn:microsoft.com/office/officeart/2008/layout/LinedList"/>
    <dgm:cxn modelId="{E172B145-DEEE-4427-BD6D-DA26E5E1DA37}" type="presOf" srcId="{AF0ACC79-D4B4-4BD6-847E-ED7A8776D4D3}" destId="{2ADAF09B-2991-4B05-BA5D-A051F4A7B0E2}" srcOrd="0" destOrd="0" presId="urn:microsoft.com/office/officeart/2008/layout/LinedList"/>
    <dgm:cxn modelId="{D2EE0B85-7F2F-4898-93D5-291061A736D8}" srcId="{0782F305-2EF5-4DDE-B2F8-98E17C233502}" destId="{3FF503D6-457B-40F1-AFAD-BAF887624BAE}" srcOrd="1" destOrd="0" parTransId="{A670E046-5740-4FBD-B233-3B1C127747EB}" sibTransId="{DA163A2B-2B5F-4062-800E-EB9655AED68A}"/>
    <dgm:cxn modelId="{72280792-9E35-48C0-8FFB-AD09A0D1CDD6}" srcId="{0782F305-2EF5-4DDE-B2F8-98E17C233502}" destId="{AF0ACC79-D4B4-4BD6-847E-ED7A8776D4D3}" srcOrd="0" destOrd="0" parTransId="{37159B96-C735-4718-B890-94DB62A65079}" sibTransId="{C8E842E1-DA0F-4A09-BB88-8D91C69C642F}"/>
    <dgm:cxn modelId="{F7DB7EB1-3F56-43BB-AFD4-ED4167341452}" srcId="{0782F305-2EF5-4DDE-B2F8-98E17C233502}" destId="{D18019CA-BCDE-4A7D-ABB2-4BB150DDBEE4}" srcOrd="2" destOrd="0" parTransId="{1AF5958C-502B-405C-A9B4-7F54C5918C61}" sibTransId="{32B5825D-81A1-47F1-978E-5C4FF23BE64A}"/>
    <dgm:cxn modelId="{C79F6FF0-B625-4142-B266-88765A21CCD5}" type="presOf" srcId="{0782F305-2EF5-4DDE-B2F8-98E17C233502}" destId="{6C4DD1BD-6366-4F41-A807-30442796FD43}" srcOrd="0" destOrd="0" presId="urn:microsoft.com/office/officeart/2008/layout/LinedList"/>
    <dgm:cxn modelId="{CB44C4FC-8B71-4812-967C-383F5A9C2E60}" type="presOf" srcId="{3FF503D6-457B-40F1-AFAD-BAF887624BAE}" destId="{0E808283-3F1F-421A-B029-3228196F7BA7}" srcOrd="0" destOrd="0" presId="urn:microsoft.com/office/officeart/2008/layout/LinedList"/>
    <dgm:cxn modelId="{E3A9CC41-E57B-4AC5-AB23-D533F3452807}" type="presParOf" srcId="{6C4DD1BD-6366-4F41-A807-30442796FD43}" destId="{9770E6FE-5EC8-43D9-9119-D118B5402B8F}" srcOrd="0" destOrd="0" presId="urn:microsoft.com/office/officeart/2008/layout/LinedList"/>
    <dgm:cxn modelId="{FA433A15-9DC8-4219-8576-B3AC3189C46A}" type="presParOf" srcId="{6C4DD1BD-6366-4F41-A807-30442796FD43}" destId="{06402DDD-D76D-4614-AE4F-B25A747AC282}" srcOrd="1" destOrd="0" presId="urn:microsoft.com/office/officeart/2008/layout/LinedList"/>
    <dgm:cxn modelId="{D768529A-1141-4AFB-9136-D83BAAD1E374}" type="presParOf" srcId="{06402DDD-D76D-4614-AE4F-B25A747AC282}" destId="{2ADAF09B-2991-4B05-BA5D-A051F4A7B0E2}" srcOrd="0" destOrd="0" presId="urn:microsoft.com/office/officeart/2008/layout/LinedList"/>
    <dgm:cxn modelId="{84D3A849-F702-4C82-939B-78D1582ABEB4}" type="presParOf" srcId="{06402DDD-D76D-4614-AE4F-B25A747AC282}" destId="{8DB1004C-F7ED-47C9-A63B-A5F114A6A6DC}" srcOrd="1" destOrd="0" presId="urn:microsoft.com/office/officeart/2008/layout/LinedList"/>
    <dgm:cxn modelId="{325DF858-2F9D-421A-8C7D-7BE0A90410C7}" type="presParOf" srcId="{6C4DD1BD-6366-4F41-A807-30442796FD43}" destId="{A0A9A77C-401B-452C-8526-BE4B3CF52D46}" srcOrd="2" destOrd="0" presId="urn:microsoft.com/office/officeart/2008/layout/LinedList"/>
    <dgm:cxn modelId="{68CA7274-1A88-491F-B5B3-B195C45722F3}" type="presParOf" srcId="{6C4DD1BD-6366-4F41-A807-30442796FD43}" destId="{81D56C31-9565-422B-AFBB-6E9A830A7CFA}" srcOrd="3" destOrd="0" presId="urn:microsoft.com/office/officeart/2008/layout/LinedList"/>
    <dgm:cxn modelId="{0501420D-0B0F-4989-9DEF-1698C844C8D8}" type="presParOf" srcId="{81D56C31-9565-422B-AFBB-6E9A830A7CFA}" destId="{0E808283-3F1F-421A-B029-3228196F7BA7}" srcOrd="0" destOrd="0" presId="urn:microsoft.com/office/officeart/2008/layout/LinedList"/>
    <dgm:cxn modelId="{272FADE1-C98E-424B-98EA-6897F9D856B4}" type="presParOf" srcId="{81D56C31-9565-422B-AFBB-6E9A830A7CFA}" destId="{5093FA47-873C-4B3C-9F82-8C66E7CA613D}" srcOrd="1" destOrd="0" presId="urn:microsoft.com/office/officeart/2008/layout/LinedList"/>
    <dgm:cxn modelId="{A93DC1E9-A3D6-40D9-AC41-A3D113D68152}" type="presParOf" srcId="{6C4DD1BD-6366-4F41-A807-30442796FD43}" destId="{5CEA12D8-87BA-48CA-AA35-FC6CA9961889}" srcOrd="4" destOrd="0" presId="urn:microsoft.com/office/officeart/2008/layout/LinedList"/>
    <dgm:cxn modelId="{BC0C4CFE-8C00-4633-9E3C-4343AC8D936A}" type="presParOf" srcId="{6C4DD1BD-6366-4F41-A807-30442796FD43}" destId="{671DF492-E602-4984-9C32-4E05873AB57F}" srcOrd="5" destOrd="0" presId="urn:microsoft.com/office/officeart/2008/layout/LinedList"/>
    <dgm:cxn modelId="{C34798F5-93AA-4CDE-8778-AC4121B9CE87}" type="presParOf" srcId="{671DF492-E602-4984-9C32-4E05873AB57F}" destId="{061B4C14-A8BA-45D9-8BD3-DAB05C9FE8CD}" srcOrd="0" destOrd="0" presId="urn:microsoft.com/office/officeart/2008/layout/LinedList"/>
    <dgm:cxn modelId="{589876F2-1D2F-46B3-9867-1818BD4C8A26}" type="presParOf" srcId="{671DF492-E602-4984-9C32-4E05873AB57F}" destId="{868E971D-089B-4723-AEB7-AA7CFC4DBB9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2D9D84-0793-4D02-8624-B679C8237F0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D7494E5-59BF-4F32-941F-C64BF38ECD9B}">
      <dgm:prSet/>
      <dgm:spPr/>
      <dgm:t>
        <a:bodyPr/>
        <a:lstStyle/>
        <a:p>
          <a:r>
            <a:rPr lang="en-US"/>
            <a:t>GIC from EMP-E3 could reach levels that compare favorably with apparatus rated currents</a:t>
          </a:r>
        </a:p>
      </dgm:t>
    </dgm:pt>
    <dgm:pt modelId="{10F2E6B6-1C57-4545-B67F-C72916647581}" type="parTrans" cxnId="{8487563D-2438-4A31-AACE-7F65232C92BE}">
      <dgm:prSet/>
      <dgm:spPr/>
      <dgm:t>
        <a:bodyPr/>
        <a:lstStyle/>
        <a:p>
          <a:endParaRPr lang="en-US"/>
        </a:p>
      </dgm:t>
    </dgm:pt>
    <dgm:pt modelId="{74F35CED-E2F0-4220-AA98-DAA09CBB535B}" type="sibTrans" cxnId="{8487563D-2438-4A31-AACE-7F65232C92BE}">
      <dgm:prSet/>
      <dgm:spPr/>
      <dgm:t>
        <a:bodyPr/>
        <a:lstStyle/>
        <a:p>
          <a:endParaRPr lang="en-US"/>
        </a:p>
      </dgm:t>
    </dgm:pt>
    <dgm:pt modelId="{A0389ACB-D0D1-4F2A-B5CC-2F923BC8D275}">
      <dgm:prSet/>
      <dgm:spPr/>
      <dgm:t>
        <a:bodyPr/>
        <a:lstStyle/>
        <a:p>
          <a:r>
            <a:rPr lang="en-US"/>
            <a:t>AC Breakers facing DC (non-zero crossing) current interruption  </a:t>
          </a:r>
        </a:p>
      </dgm:t>
    </dgm:pt>
    <dgm:pt modelId="{1E8AAE8D-38B9-49E9-81C1-0956AA719A88}" type="parTrans" cxnId="{D2D82D55-1B1F-4742-9F72-9E71D94CF9D3}">
      <dgm:prSet/>
      <dgm:spPr/>
      <dgm:t>
        <a:bodyPr/>
        <a:lstStyle/>
        <a:p>
          <a:endParaRPr lang="en-US"/>
        </a:p>
      </dgm:t>
    </dgm:pt>
    <dgm:pt modelId="{D69F6224-F857-4538-BE13-CC45F787B836}" type="sibTrans" cxnId="{D2D82D55-1B1F-4742-9F72-9E71D94CF9D3}">
      <dgm:prSet/>
      <dgm:spPr/>
      <dgm:t>
        <a:bodyPr/>
        <a:lstStyle/>
        <a:p>
          <a:endParaRPr lang="en-US"/>
        </a:p>
      </dgm:t>
    </dgm:pt>
    <dgm:pt modelId="{BE36A186-0DE6-4636-BD07-D958D2D8D235}">
      <dgm:prSet/>
      <dgm:spPr/>
      <dgm:t>
        <a:bodyPr/>
        <a:lstStyle/>
        <a:p>
          <a:r>
            <a:rPr lang="en-US"/>
            <a:t>Prolonged GIC exposure of Transformers and Circuit Breakers </a:t>
          </a:r>
        </a:p>
      </dgm:t>
    </dgm:pt>
    <dgm:pt modelId="{6A9EA273-D4A4-4990-B387-A502B3D890B7}" type="parTrans" cxnId="{14B4976C-7CE2-47AB-BCAC-FD5E43011F9E}">
      <dgm:prSet/>
      <dgm:spPr/>
      <dgm:t>
        <a:bodyPr/>
        <a:lstStyle/>
        <a:p>
          <a:endParaRPr lang="en-US"/>
        </a:p>
      </dgm:t>
    </dgm:pt>
    <dgm:pt modelId="{7C4A99C0-8EE4-40BD-9710-8BF990B23812}" type="sibTrans" cxnId="{14B4976C-7CE2-47AB-BCAC-FD5E43011F9E}">
      <dgm:prSet/>
      <dgm:spPr/>
      <dgm:t>
        <a:bodyPr/>
        <a:lstStyle/>
        <a:p>
          <a:endParaRPr lang="en-US"/>
        </a:p>
      </dgm:t>
    </dgm:pt>
    <dgm:pt modelId="{BB795BDD-6F0D-4E0F-B4BB-7443ABFEA725}" type="pres">
      <dgm:prSet presAssocID="{572D9D84-0793-4D02-8624-B679C8237F01}" presName="linear" presStyleCnt="0">
        <dgm:presLayoutVars>
          <dgm:animLvl val="lvl"/>
          <dgm:resizeHandles val="exact"/>
        </dgm:presLayoutVars>
      </dgm:prSet>
      <dgm:spPr/>
    </dgm:pt>
    <dgm:pt modelId="{3F5D0CA0-BD21-43AE-9C22-31B8466BB974}" type="pres">
      <dgm:prSet presAssocID="{7D7494E5-59BF-4F32-941F-C64BF38ECD9B}" presName="parentText" presStyleLbl="node1" presStyleIdx="0" presStyleCnt="3">
        <dgm:presLayoutVars>
          <dgm:chMax val="0"/>
          <dgm:bulletEnabled val="1"/>
        </dgm:presLayoutVars>
      </dgm:prSet>
      <dgm:spPr/>
    </dgm:pt>
    <dgm:pt modelId="{4EC9FE4A-7D8E-4313-8505-5DE797A4C8CE}" type="pres">
      <dgm:prSet presAssocID="{74F35CED-E2F0-4220-AA98-DAA09CBB535B}" presName="spacer" presStyleCnt="0"/>
      <dgm:spPr/>
    </dgm:pt>
    <dgm:pt modelId="{B8E2D07D-55D9-4727-9BFC-852B640FDD34}" type="pres">
      <dgm:prSet presAssocID="{A0389ACB-D0D1-4F2A-B5CC-2F923BC8D275}" presName="parentText" presStyleLbl="node1" presStyleIdx="1" presStyleCnt="3">
        <dgm:presLayoutVars>
          <dgm:chMax val="0"/>
          <dgm:bulletEnabled val="1"/>
        </dgm:presLayoutVars>
      </dgm:prSet>
      <dgm:spPr/>
    </dgm:pt>
    <dgm:pt modelId="{5C38086E-7351-42E3-9215-B251F0B6B826}" type="pres">
      <dgm:prSet presAssocID="{D69F6224-F857-4538-BE13-CC45F787B836}" presName="spacer" presStyleCnt="0"/>
      <dgm:spPr/>
    </dgm:pt>
    <dgm:pt modelId="{5C04D7AC-2ECA-49B6-AA11-EE192BA1E92F}" type="pres">
      <dgm:prSet presAssocID="{BE36A186-0DE6-4636-BD07-D958D2D8D235}" presName="parentText" presStyleLbl="node1" presStyleIdx="2" presStyleCnt="3">
        <dgm:presLayoutVars>
          <dgm:chMax val="0"/>
          <dgm:bulletEnabled val="1"/>
        </dgm:presLayoutVars>
      </dgm:prSet>
      <dgm:spPr/>
    </dgm:pt>
  </dgm:ptLst>
  <dgm:cxnLst>
    <dgm:cxn modelId="{8487563D-2438-4A31-AACE-7F65232C92BE}" srcId="{572D9D84-0793-4D02-8624-B679C8237F01}" destId="{7D7494E5-59BF-4F32-941F-C64BF38ECD9B}" srcOrd="0" destOrd="0" parTransId="{10F2E6B6-1C57-4545-B67F-C72916647581}" sibTransId="{74F35CED-E2F0-4220-AA98-DAA09CBB535B}"/>
    <dgm:cxn modelId="{0CB3B841-7537-4EA4-B5D8-9836B8113A9A}" type="presOf" srcId="{A0389ACB-D0D1-4F2A-B5CC-2F923BC8D275}" destId="{B8E2D07D-55D9-4727-9BFC-852B640FDD34}" srcOrd="0" destOrd="0" presId="urn:microsoft.com/office/officeart/2005/8/layout/vList2"/>
    <dgm:cxn modelId="{935F2063-3A8D-4FE2-8ADD-2821857237A8}" type="presOf" srcId="{7D7494E5-59BF-4F32-941F-C64BF38ECD9B}" destId="{3F5D0CA0-BD21-43AE-9C22-31B8466BB974}" srcOrd="0" destOrd="0" presId="urn:microsoft.com/office/officeart/2005/8/layout/vList2"/>
    <dgm:cxn modelId="{14B4976C-7CE2-47AB-BCAC-FD5E43011F9E}" srcId="{572D9D84-0793-4D02-8624-B679C8237F01}" destId="{BE36A186-0DE6-4636-BD07-D958D2D8D235}" srcOrd="2" destOrd="0" parTransId="{6A9EA273-D4A4-4990-B387-A502B3D890B7}" sibTransId="{7C4A99C0-8EE4-40BD-9710-8BF990B23812}"/>
    <dgm:cxn modelId="{D2D82D55-1B1F-4742-9F72-9E71D94CF9D3}" srcId="{572D9D84-0793-4D02-8624-B679C8237F01}" destId="{A0389ACB-D0D1-4F2A-B5CC-2F923BC8D275}" srcOrd="1" destOrd="0" parTransId="{1E8AAE8D-38B9-49E9-81C1-0956AA719A88}" sibTransId="{D69F6224-F857-4538-BE13-CC45F787B836}"/>
    <dgm:cxn modelId="{129C64AD-DA6B-4AA6-A12B-F74299E893C4}" type="presOf" srcId="{BE36A186-0DE6-4636-BD07-D958D2D8D235}" destId="{5C04D7AC-2ECA-49B6-AA11-EE192BA1E92F}" srcOrd="0" destOrd="0" presId="urn:microsoft.com/office/officeart/2005/8/layout/vList2"/>
    <dgm:cxn modelId="{F158CBEC-2D85-45C5-9964-C462BFB3530C}" type="presOf" srcId="{572D9D84-0793-4D02-8624-B679C8237F01}" destId="{BB795BDD-6F0D-4E0F-B4BB-7443ABFEA725}" srcOrd="0" destOrd="0" presId="urn:microsoft.com/office/officeart/2005/8/layout/vList2"/>
    <dgm:cxn modelId="{2490FE7A-E258-4B79-B5AF-6FA485CEE486}" type="presParOf" srcId="{BB795BDD-6F0D-4E0F-B4BB-7443ABFEA725}" destId="{3F5D0CA0-BD21-43AE-9C22-31B8466BB974}" srcOrd="0" destOrd="0" presId="urn:microsoft.com/office/officeart/2005/8/layout/vList2"/>
    <dgm:cxn modelId="{807585D7-6727-4BB3-904C-91D11F1717E6}" type="presParOf" srcId="{BB795BDD-6F0D-4E0F-B4BB-7443ABFEA725}" destId="{4EC9FE4A-7D8E-4313-8505-5DE797A4C8CE}" srcOrd="1" destOrd="0" presId="urn:microsoft.com/office/officeart/2005/8/layout/vList2"/>
    <dgm:cxn modelId="{6103B1F3-1AD4-4298-ADAB-11B852397389}" type="presParOf" srcId="{BB795BDD-6F0D-4E0F-B4BB-7443ABFEA725}" destId="{B8E2D07D-55D9-4727-9BFC-852B640FDD34}" srcOrd="2" destOrd="0" presId="urn:microsoft.com/office/officeart/2005/8/layout/vList2"/>
    <dgm:cxn modelId="{23C643BB-BFC5-4135-957D-82169757D090}" type="presParOf" srcId="{BB795BDD-6F0D-4E0F-B4BB-7443ABFEA725}" destId="{5C38086E-7351-42E3-9215-B251F0B6B826}" srcOrd="3" destOrd="0" presId="urn:microsoft.com/office/officeart/2005/8/layout/vList2"/>
    <dgm:cxn modelId="{78EAD045-8A61-48A5-ABC7-0E88F1BEABB5}" type="presParOf" srcId="{BB795BDD-6F0D-4E0F-B4BB-7443ABFEA725}" destId="{5C04D7AC-2ECA-49B6-AA11-EE192BA1E92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8CBE83-E4F5-4479-A3D9-9B9E3B6FCFA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9A2C08B-5A81-4FD6-9D95-D94B66BE5513}">
      <dgm:prSet/>
      <dgm:spPr/>
      <dgm:t>
        <a:bodyPr/>
        <a:lstStyle/>
        <a:p>
          <a:r>
            <a:rPr lang="en-US" dirty="0"/>
            <a:t>GIC-magnitude limitation a matter of endeavor in GMD/EMP E3 power-grid reliability engineering</a:t>
          </a:r>
        </a:p>
      </dgm:t>
    </dgm:pt>
    <dgm:pt modelId="{5C7C85BA-4ED1-4201-B312-F97E4ABEEDB0}" type="parTrans" cxnId="{D7BE41A7-0F33-4721-9D72-D61FD0BECA7E}">
      <dgm:prSet/>
      <dgm:spPr/>
      <dgm:t>
        <a:bodyPr/>
        <a:lstStyle/>
        <a:p>
          <a:endParaRPr lang="en-US"/>
        </a:p>
      </dgm:t>
    </dgm:pt>
    <dgm:pt modelId="{89013CEF-D162-46D5-A1FC-1A71CFBD58B5}" type="sibTrans" cxnId="{D7BE41A7-0F33-4721-9D72-D61FD0BECA7E}">
      <dgm:prSet/>
      <dgm:spPr/>
      <dgm:t>
        <a:bodyPr/>
        <a:lstStyle/>
        <a:p>
          <a:endParaRPr lang="en-US"/>
        </a:p>
      </dgm:t>
    </dgm:pt>
    <dgm:pt modelId="{D44DCA08-177F-464A-A8FA-38CB0D4025F6}">
      <dgm:prSet/>
      <dgm:spPr/>
      <dgm:t>
        <a:bodyPr/>
        <a:lstStyle/>
        <a:p>
          <a:r>
            <a:rPr lang="en-US"/>
            <a:t>Several attempts to suppress GIC have been studied for decades</a:t>
          </a:r>
        </a:p>
      </dgm:t>
    </dgm:pt>
    <dgm:pt modelId="{15E0DE05-E890-408D-8D0E-1B23E5E1AF4A}" type="parTrans" cxnId="{C6BF4EE6-6D7A-4797-ACBB-15635AE456E5}">
      <dgm:prSet/>
      <dgm:spPr/>
      <dgm:t>
        <a:bodyPr/>
        <a:lstStyle/>
        <a:p>
          <a:endParaRPr lang="en-US"/>
        </a:p>
      </dgm:t>
    </dgm:pt>
    <dgm:pt modelId="{3CD70750-6B54-4E35-9FE8-4671B110CC35}" type="sibTrans" cxnId="{C6BF4EE6-6D7A-4797-ACBB-15635AE456E5}">
      <dgm:prSet/>
      <dgm:spPr/>
      <dgm:t>
        <a:bodyPr/>
        <a:lstStyle/>
        <a:p>
          <a:endParaRPr lang="en-US"/>
        </a:p>
      </dgm:t>
    </dgm:pt>
    <dgm:pt modelId="{2B2252F6-1059-4AA8-888A-C65741F6D0F2}" type="pres">
      <dgm:prSet presAssocID="{B78CBE83-E4F5-4479-A3D9-9B9E3B6FCFA6}" presName="linear" presStyleCnt="0">
        <dgm:presLayoutVars>
          <dgm:animLvl val="lvl"/>
          <dgm:resizeHandles val="exact"/>
        </dgm:presLayoutVars>
      </dgm:prSet>
      <dgm:spPr/>
    </dgm:pt>
    <dgm:pt modelId="{083E19EC-7E8F-4276-AAC1-61D3E1B56713}" type="pres">
      <dgm:prSet presAssocID="{A9A2C08B-5A81-4FD6-9D95-D94B66BE5513}" presName="parentText" presStyleLbl="node1" presStyleIdx="0" presStyleCnt="2">
        <dgm:presLayoutVars>
          <dgm:chMax val="0"/>
          <dgm:bulletEnabled val="1"/>
        </dgm:presLayoutVars>
      </dgm:prSet>
      <dgm:spPr/>
    </dgm:pt>
    <dgm:pt modelId="{5588EC46-C9FC-451D-9B70-16CB186F8857}" type="pres">
      <dgm:prSet presAssocID="{89013CEF-D162-46D5-A1FC-1A71CFBD58B5}" presName="spacer" presStyleCnt="0"/>
      <dgm:spPr/>
    </dgm:pt>
    <dgm:pt modelId="{55947AE3-74C3-465A-AC8D-3245D51B8F8D}" type="pres">
      <dgm:prSet presAssocID="{D44DCA08-177F-464A-A8FA-38CB0D4025F6}" presName="parentText" presStyleLbl="node1" presStyleIdx="1" presStyleCnt="2">
        <dgm:presLayoutVars>
          <dgm:chMax val="0"/>
          <dgm:bulletEnabled val="1"/>
        </dgm:presLayoutVars>
      </dgm:prSet>
      <dgm:spPr/>
    </dgm:pt>
  </dgm:ptLst>
  <dgm:cxnLst>
    <dgm:cxn modelId="{D6C653A0-2C9C-41F5-80A7-A9FB99DFAE2E}" type="presOf" srcId="{A9A2C08B-5A81-4FD6-9D95-D94B66BE5513}" destId="{083E19EC-7E8F-4276-AAC1-61D3E1B56713}" srcOrd="0" destOrd="0" presId="urn:microsoft.com/office/officeart/2005/8/layout/vList2"/>
    <dgm:cxn modelId="{55D853A4-9D46-448F-A5B9-24F4423C1877}" type="presOf" srcId="{D44DCA08-177F-464A-A8FA-38CB0D4025F6}" destId="{55947AE3-74C3-465A-AC8D-3245D51B8F8D}" srcOrd="0" destOrd="0" presId="urn:microsoft.com/office/officeart/2005/8/layout/vList2"/>
    <dgm:cxn modelId="{E28751A6-64BF-4B4F-AA83-C13DB001CAED}" type="presOf" srcId="{B78CBE83-E4F5-4479-A3D9-9B9E3B6FCFA6}" destId="{2B2252F6-1059-4AA8-888A-C65741F6D0F2}" srcOrd="0" destOrd="0" presId="urn:microsoft.com/office/officeart/2005/8/layout/vList2"/>
    <dgm:cxn modelId="{D7BE41A7-0F33-4721-9D72-D61FD0BECA7E}" srcId="{B78CBE83-E4F5-4479-A3D9-9B9E3B6FCFA6}" destId="{A9A2C08B-5A81-4FD6-9D95-D94B66BE5513}" srcOrd="0" destOrd="0" parTransId="{5C7C85BA-4ED1-4201-B312-F97E4ABEEDB0}" sibTransId="{89013CEF-D162-46D5-A1FC-1A71CFBD58B5}"/>
    <dgm:cxn modelId="{C6BF4EE6-6D7A-4797-ACBB-15635AE456E5}" srcId="{B78CBE83-E4F5-4479-A3D9-9B9E3B6FCFA6}" destId="{D44DCA08-177F-464A-A8FA-38CB0D4025F6}" srcOrd="1" destOrd="0" parTransId="{15E0DE05-E890-408D-8D0E-1B23E5E1AF4A}" sibTransId="{3CD70750-6B54-4E35-9FE8-4671B110CC35}"/>
    <dgm:cxn modelId="{491B4D70-8C2E-4A66-B1ED-9EF96F42DDEB}" type="presParOf" srcId="{2B2252F6-1059-4AA8-888A-C65741F6D0F2}" destId="{083E19EC-7E8F-4276-AAC1-61D3E1B56713}" srcOrd="0" destOrd="0" presId="urn:microsoft.com/office/officeart/2005/8/layout/vList2"/>
    <dgm:cxn modelId="{EAD57237-AFB1-4302-8327-2C8EC774015C}" type="presParOf" srcId="{2B2252F6-1059-4AA8-888A-C65741F6D0F2}" destId="{5588EC46-C9FC-451D-9B70-16CB186F8857}" srcOrd="1" destOrd="0" presId="urn:microsoft.com/office/officeart/2005/8/layout/vList2"/>
    <dgm:cxn modelId="{52D720E6-22A3-4A80-9D12-D25CF12D16B6}" type="presParOf" srcId="{2B2252F6-1059-4AA8-888A-C65741F6D0F2}" destId="{55947AE3-74C3-465A-AC8D-3245D51B8F8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923750-C1B9-423C-9464-570A14BA5B5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9722F0E-1A8A-425F-A454-AF335EB7CA32}">
      <dgm:prSet/>
      <dgm:spPr/>
      <dgm:t>
        <a:bodyPr/>
        <a:lstStyle/>
        <a:p>
          <a:r>
            <a:rPr lang="en-US" dirty="0"/>
            <a:t>GIC-magnitude, potential damage to major power equipment with a limited world supply; no USA Manufacturer</a:t>
          </a:r>
        </a:p>
      </dgm:t>
    </dgm:pt>
    <dgm:pt modelId="{3BEB1E9B-AB43-42BD-9C0E-4213FF14C7F6}" type="parTrans" cxnId="{D891D71F-C1F7-4C41-B3A9-D99B8EA400BC}">
      <dgm:prSet/>
      <dgm:spPr/>
      <dgm:t>
        <a:bodyPr/>
        <a:lstStyle/>
        <a:p>
          <a:endParaRPr lang="en-US"/>
        </a:p>
      </dgm:t>
    </dgm:pt>
    <dgm:pt modelId="{BC0645B6-4441-422F-B84F-02C34822D00E}" type="sibTrans" cxnId="{D891D71F-C1F7-4C41-B3A9-D99B8EA400BC}">
      <dgm:prSet/>
      <dgm:spPr/>
      <dgm:t>
        <a:bodyPr/>
        <a:lstStyle/>
        <a:p>
          <a:endParaRPr lang="en-US"/>
        </a:p>
      </dgm:t>
    </dgm:pt>
    <dgm:pt modelId="{2C36C079-DC27-48E9-B472-053AA649A48D}">
      <dgm:prSet/>
      <dgm:spPr/>
      <dgm:t>
        <a:bodyPr/>
        <a:lstStyle/>
        <a:p>
          <a:r>
            <a:rPr lang="en-US"/>
            <a:t>A Recovery Strategy could face formidable logistic challenges  </a:t>
          </a:r>
        </a:p>
      </dgm:t>
    </dgm:pt>
    <dgm:pt modelId="{1B509F11-7CCC-48A7-AC04-9565A63D2890}" type="parTrans" cxnId="{C36B185D-5C12-464C-8230-3B618BE52B41}">
      <dgm:prSet/>
      <dgm:spPr/>
      <dgm:t>
        <a:bodyPr/>
        <a:lstStyle/>
        <a:p>
          <a:endParaRPr lang="en-US"/>
        </a:p>
      </dgm:t>
    </dgm:pt>
    <dgm:pt modelId="{DACDE765-F072-4E3D-8D3B-74B220CDBF53}" type="sibTrans" cxnId="{C36B185D-5C12-464C-8230-3B618BE52B41}">
      <dgm:prSet/>
      <dgm:spPr/>
      <dgm:t>
        <a:bodyPr/>
        <a:lstStyle/>
        <a:p>
          <a:endParaRPr lang="en-US"/>
        </a:p>
      </dgm:t>
    </dgm:pt>
    <dgm:pt modelId="{EF452030-CBDF-4B9A-A506-E0A27428E2CA}" type="pres">
      <dgm:prSet presAssocID="{D9923750-C1B9-423C-9464-570A14BA5B58}" presName="linear" presStyleCnt="0">
        <dgm:presLayoutVars>
          <dgm:animLvl val="lvl"/>
          <dgm:resizeHandles val="exact"/>
        </dgm:presLayoutVars>
      </dgm:prSet>
      <dgm:spPr/>
    </dgm:pt>
    <dgm:pt modelId="{FB1D317A-FD4F-4EE1-ABB3-9045D8C33C35}" type="pres">
      <dgm:prSet presAssocID="{99722F0E-1A8A-425F-A454-AF335EB7CA32}" presName="parentText" presStyleLbl="node1" presStyleIdx="0" presStyleCnt="2">
        <dgm:presLayoutVars>
          <dgm:chMax val="0"/>
          <dgm:bulletEnabled val="1"/>
        </dgm:presLayoutVars>
      </dgm:prSet>
      <dgm:spPr/>
    </dgm:pt>
    <dgm:pt modelId="{9C3C2568-4014-4B4A-866A-72B6E0F0EAE4}" type="pres">
      <dgm:prSet presAssocID="{BC0645B6-4441-422F-B84F-02C34822D00E}" presName="spacer" presStyleCnt="0"/>
      <dgm:spPr/>
    </dgm:pt>
    <dgm:pt modelId="{C25E2EFC-B4AD-42BD-9A3A-3897EBF9DC87}" type="pres">
      <dgm:prSet presAssocID="{2C36C079-DC27-48E9-B472-053AA649A48D}" presName="parentText" presStyleLbl="node1" presStyleIdx="1" presStyleCnt="2" custLinFactY="11164" custLinFactNeighborX="733" custLinFactNeighborY="100000">
        <dgm:presLayoutVars>
          <dgm:chMax val="0"/>
          <dgm:bulletEnabled val="1"/>
        </dgm:presLayoutVars>
      </dgm:prSet>
      <dgm:spPr/>
    </dgm:pt>
  </dgm:ptLst>
  <dgm:cxnLst>
    <dgm:cxn modelId="{2AFAC309-E273-4840-80EE-787AD6901626}" type="presOf" srcId="{D9923750-C1B9-423C-9464-570A14BA5B58}" destId="{EF452030-CBDF-4B9A-A506-E0A27428E2CA}" srcOrd="0" destOrd="0" presId="urn:microsoft.com/office/officeart/2005/8/layout/vList2"/>
    <dgm:cxn modelId="{D891D71F-C1F7-4C41-B3A9-D99B8EA400BC}" srcId="{D9923750-C1B9-423C-9464-570A14BA5B58}" destId="{99722F0E-1A8A-425F-A454-AF335EB7CA32}" srcOrd="0" destOrd="0" parTransId="{3BEB1E9B-AB43-42BD-9C0E-4213FF14C7F6}" sibTransId="{BC0645B6-4441-422F-B84F-02C34822D00E}"/>
    <dgm:cxn modelId="{22524728-71A7-4808-8F29-7B1C22AFF76C}" type="presOf" srcId="{2C36C079-DC27-48E9-B472-053AA649A48D}" destId="{C25E2EFC-B4AD-42BD-9A3A-3897EBF9DC87}" srcOrd="0" destOrd="0" presId="urn:microsoft.com/office/officeart/2005/8/layout/vList2"/>
    <dgm:cxn modelId="{C36B185D-5C12-464C-8230-3B618BE52B41}" srcId="{D9923750-C1B9-423C-9464-570A14BA5B58}" destId="{2C36C079-DC27-48E9-B472-053AA649A48D}" srcOrd="1" destOrd="0" parTransId="{1B509F11-7CCC-48A7-AC04-9565A63D2890}" sibTransId="{DACDE765-F072-4E3D-8D3B-74B220CDBF53}"/>
    <dgm:cxn modelId="{1FDA09FB-7FFC-4FDB-BE9D-023031A21779}" type="presOf" srcId="{99722F0E-1A8A-425F-A454-AF335EB7CA32}" destId="{FB1D317A-FD4F-4EE1-ABB3-9045D8C33C35}" srcOrd="0" destOrd="0" presId="urn:microsoft.com/office/officeart/2005/8/layout/vList2"/>
    <dgm:cxn modelId="{DD15F0C0-3969-4027-9DE7-B2428AB5FB28}" type="presParOf" srcId="{EF452030-CBDF-4B9A-A506-E0A27428E2CA}" destId="{FB1D317A-FD4F-4EE1-ABB3-9045D8C33C35}" srcOrd="0" destOrd="0" presId="urn:microsoft.com/office/officeart/2005/8/layout/vList2"/>
    <dgm:cxn modelId="{9D7D5B50-5F09-4C5E-90B5-C86CBD44B1C6}" type="presParOf" srcId="{EF452030-CBDF-4B9A-A506-E0A27428E2CA}" destId="{9C3C2568-4014-4B4A-866A-72B6E0F0EAE4}" srcOrd="1" destOrd="0" presId="urn:microsoft.com/office/officeart/2005/8/layout/vList2"/>
    <dgm:cxn modelId="{E8E90C51-1AAA-43CA-A996-F97DBDBEFE28}" type="presParOf" srcId="{EF452030-CBDF-4B9A-A506-E0A27428E2CA}" destId="{C25E2EFC-B4AD-42BD-9A3A-3897EBF9DC87}"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61E64-A430-4998-A38D-83C74FB4DA04}"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D6D503D6-F99F-4872-9738-23FFD41EEC1A}">
      <dgm:prSet/>
      <dgm:spPr/>
      <dgm:t>
        <a:bodyPr/>
        <a:lstStyle/>
        <a:p>
          <a:r>
            <a:rPr lang="en-US" dirty="0"/>
            <a:t>American Electric Power conclusion is particularly significant</a:t>
          </a:r>
        </a:p>
      </dgm:t>
    </dgm:pt>
    <dgm:pt modelId="{1B99BACC-5A83-4348-A01A-3B6E8DEF104C}" type="parTrans" cxnId="{F09D5A3C-CCDA-44B6-946C-5E32850FB982}">
      <dgm:prSet/>
      <dgm:spPr/>
      <dgm:t>
        <a:bodyPr/>
        <a:lstStyle/>
        <a:p>
          <a:endParaRPr lang="en-US"/>
        </a:p>
      </dgm:t>
    </dgm:pt>
    <dgm:pt modelId="{720AD4DC-CA2F-4824-9B9F-75F59F2019FA}" type="sibTrans" cxnId="{F09D5A3C-CCDA-44B6-946C-5E32850FB982}">
      <dgm:prSet/>
      <dgm:spPr/>
      <dgm:t>
        <a:bodyPr/>
        <a:lstStyle/>
        <a:p>
          <a:endParaRPr lang="en-US"/>
        </a:p>
      </dgm:t>
    </dgm:pt>
    <dgm:pt modelId="{86E83507-A131-4212-BAF9-E4AB3F5F232D}">
      <dgm:prSet/>
      <dgm:spPr/>
      <dgm:t>
        <a:bodyPr/>
        <a:lstStyle/>
        <a:p>
          <a:r>
            <a:rPr lang="en-US" dirty="0">
              <a:solidFill>
                <a:srgbClr val="FFFF00"/>
              </a:solidFill>
            </a:rPr>
            <a:t>AEP Transmission, the largest EHV/UHV system in the nation   (40,000 mi, 11 States )*</a:t>
          </a:r>
        </a:p>
      </dgm:t>
    </dgm:pt>
    <dgm:pt modelId="{0184E0FE-2780-4FD1-9729-54F465D36F2E}" type="parTrans" cxnId="{D7053919-ECE3-4E47-ACE3-B75168FB8D2D}">
      <dgm:prSet/>
      <dgm:spPr/>
      <dgm:t>
        <a:bodyPr/>
        <a:lstStyle/>
        <a:p>
          <a:endParaRPr lang="en-US"/>
        </a:p>
      </dgm:t>
    </dgm:pt>
    <dgm:pt modelId="{72EAAE7E-E05A-4330-B6CF-AFDE28C3AF8B}" type="sibTrans" cxnId="{D7053919-ECE3-4E47-ACE3-B75168FB8D2D}">
      <dgm:prSet/>
      <dgm:spPr/>
      <dgm:t>
        <a:bodyPr/>
        <a:lstStyle/>
        <a:p>
          <a:endParaRPr lang="en-US"/>
        </a:p>
      </dgm:t>
    </dgm:pt>
    <dgm:pt modelId="{7F15B6EA-4A00-4E47-8341-D1FF13977E73}">
      <dgm:prSet/>
      <dgm:spPr/>
      <dgm:t>
        <a:bodyPr/>
        <a:lstStyle/>
        <a:p>
          <a:r>
            <a:rPr lang="en-US" dirty="0">
              <a:solidFill>
                <a:schemeClr val="bg1"/>
              </a:solidFill>
            </a:rPr>
            <a:t>* More extensive EHV than all other U.S. utilities combined</a:t>
          </a:r>
        </a:p>
      </dgm:t>
    </dgm:pt>
    <dgm:pt modelId="{CE367E7A-D1E3-46A3-9E1C-7F8567E84D59}" type="parTrans" cxnId="{39B1B27F-76D3-4A78-99B0-FEB6E197BE5B}">
      <dgm:prSet/>
      <dgm:spPr/>
      <dgm:t>
        <a:bodyPr/>
        <a:lstStyle/>
        <a:p>
          <a:endParaRPr lang="en-US"/>
        </a:p>
      </dgm:t>
    </dgm:pt>
    <dgm:pt modelId="{221DFA5F-9A54-42FB-B9D8-EA50EAA6951E}" type="sibTrans" cxnId="{39B1B27F-76D3-4A78-99B0-FEB6E197BE5B}">
      <dgm:prSet/>
      <dgm:spPr/>
      <dgm:t>
        <a:bodyPr/>
        <a:lstStyle/>
        <a:p>
          <a:endParaRPr lang="en-US"/>
        </a:p>
      </dgm:t>
    </dgm:pt>
    <dgm:pt modelId="{0B8AA24E-28EE-42E8-948C-8424546C9CA4}" type="pres">
      <dgm:prSet presAssocID="{72461E64-A430-4998-A38D-83C74FB4DA04}" presName="vert0" presStyleCnt="0">
        <dgm:presLayoutVars>
          <dgm:dir/>
          <dgm:animOne val="branch"/>
          <dgm:animLvl val="lvl"/>
        </dgm:presLayoutVars>
      </dgm:prSet>
      <dgm:spPr/>
    </dgm:pt>
    <dgm:pt modelId="{CCB688BA-6B90-4B1E-B680-55E485D02A50}" type="pres">
      <dgm:prSet presAssocID="{D6D503D6-F99F-4872-9738-23FFD41EEC1A}" presName="thickLine" presStyleLbl="alignNode1" presStyleIdx="0" presStyleCnt="3"/>
      <dgm:spPr/>
    </dgm:pt>
    <dgm:pt modelId="{D378E9CC-B03E-49DD-B84F-468F19F51222}" type="pres">
      <dgm:prSet presAssocID="{D6D503D6-F99F-4872-9738-23FFD41EEC1A}" presName="horz1" presStyleCnt="0"/>
      <dgm:spPr/>
    </dgm:pt>
    <dgm:pt modelId="{FD2B1313-D87D-4B9F-BBDC-1D8FBAF35199}" type="pres">
      <dgm:prSet presAssocID="{D6D503D6-F99F-4872-9738-23FFD41EEC1A}" presName="tx1" presStyleLbl="revTx" presStyleIdx="0" presStyleCnt="3"/>
      <dgm:spPr/>
    </dgm:pt>
    <dgm:pt modelId="{3ADBFD00-B254-4064-913E-2DA7ECB534D4}" type="pres">
      <dgm:prSet presAssocID="{D6D503D6-F99F-4872-9738-23FFD41EEC1A}" presName="vert1" presStyleCnt="0"/>
      <dgm:spPr/>
    </dgm:pt>
    <dgm:pt modelId="{B2747A30-49AE-42D1-AC75-2BB8CDD93B1D}" type="pres">
      <dgm:prSet presAssocID="{86E83507-A131-4212-BAF9-E4AB3F5F232D}" presName="thickLine" presStyleLbl="alignNode1" presStyleIdx="1" presStyleCnt="3"/>
      <dgm:spPr/>
    </dgm:pt>
    <dgm:pt modelId="{9CB65D95-1243-40AD-B5E4-61F1A59962E6}" type="pres">
      <dgm:prSet presAssocID="{86E83507-A131-4212-BAF9-E4AB3F5F232D}" presName="horz1" presStyleCnt="0"/>
      <dgm:spPr/>
    </dgm:pt>
    <dgm:pt modelId="{6DF4C402-FC84-493B-A764-8FA38B3AC65C}" type="pres">
      <dgm:prSet presAssocID="{86E83507-A131-4212-BAF9-E4AB3F5F232D}" presName="tx1" presStyleLbl="revTx" presStyleIdx="1" presStyleCnt="3"/>
      <dgm:spPr/>
    </dgm:pt>
    <dgm:pt modelId="{979C70F7-D428-4616-992C-C4889B072C5A}" type="pres">
      <dgm:prSet presAssocID="{86E83507-A131-4212-BAF9-E4AB3F5F232D}" presName="vert1" presStyleCnt="0"/>
      <dgm:spPr/>
    </dgm:pt>
    <dgm:pt modelId="{86966044-230F-4810-AB4A-F840345C9211}" type="pres">
      <dgm:prSet presAssocID="{7F15B6EA-4A00-4E47-8341-D1FF13977E73}" presName="thickLine" presStyleLbl="alignNode1" presStyleIdx="2" presStyleCnt="3"/>
      <dgm:spPr/>
    </dgm:pt>
    <dgm:pt modelId="{90061AE9-4459-4C52-9DF9-5053B09E8737}" type="pres">
      <dgm:prSet presAssocID="{7F15B6EA-4A00-4E47-8341-D1FF13977E73}" presName="horz1" presStyleCnt="0"/>
      <dgm:spPr/>
    </dgm:pt>
    <dgm:pt modelId="{06FD3F46-6C21-4220-9958-EC892E3E1B1F}" type="pres">
      <dgm:prSet presAssocID="{7F15B6EA-4A00-4E47-8341-D1FF13977E73}" presName="tx1" presStyleLbl="revTx" presStyleIdx="2" presStyleCnt="3"/>
      <dgm:spPr/>
    </dgm:pt>
    <dgm:pt modelId="{044D7369-6902-4A0F-B10E-CA1AFCFE0BD4}" type="pres">
      <dgm:prSet presAssocID="{7F15B6EA-4A00-4E47-8341-D1FF13977E73}" presName="vert1" presStyleCnt="0"/>
      <dgm:spPr/>
    </dgm:pt>
  </dgm:ptLst>
  <dgm:cxnLst>
    <dgm:cxn modelId="{D7053919-ECE3-4E47-ACE3-B75168FB8D2D}" srcId="{72461E64-A430-4998-A38D-83C74FB4DA04}" destId="{86E83507-A131-4212-BAF9-E4AB3F5F232D}" srcOrd="1" destOrd="0" parTransId="{0184E0FE-2780-4FD1-9729-54F465D36F2E}" sibTransId="{72EAAE7E-E05A-4330-B6CF-AFDE28C3AF8B}"/>
    <dgm:cxn modelId="{F09D5A3C-CCDA-44B6-946C-5E32850FB982}" srcId="{72461E64-A430-4998-A38D-83C74FB4DA04}" destId="{D6D503D6-F99F-4872-9738-23FFD41EEC1A}" srcOrd="0" destOrd="0" parTransId="{1B99BACC-5A83-4348-A01A-3B6E8DEF104C}" sibTransId="{720AD4DC-CA2F-4824-9B9F-75F59F2019FA}"/>
    <dgm:cxn modelId="{39B1B27F-76D3-4A78-99B0-FEB6E197BE5B}" srcId="{72461E64-A430-4998-A38D-83C74FB4DA04}" destId="{7F15B6EA-4A00-4E47-8341-D1FF13977E73}" srcOrd="2" destOrd="0" parTransId="{CE367E7A-D1E3-46A3-9E1C-7F8567E84D59}" sibTransId="{221DFA5F-9A54-42FB-B9D8-EA50EAA6951E}"/>
    <dgm:cxn modelId="{2A3D1AAE-F46A-4773-B6CC-19609B7F7288}" type="presOf" srcId="{72461E64-A430-4998-A38D-83C74FB4DA04}" destId="{0B8AA24E-28EE-42E8-948C-8424546C9CA4}" srcOrd="0" destOrd="0" presId="urn:microsoft.com/office/officeart/2008/layout/LinedList"/>
    <dgm:cxn modelId="{16902CE1-C39F-468C-AD67-99E01C9B2D0C}" type="presOf" srcId="{7F15B6EA-4A00-4E47-8341-D1FF13977E73}" destId="{06FD3F46-6C21-4220-9958-EC892E3E1B1F}" srcOrd="0" destOrd="0" presId="urn:microsoft.com/office/officeart/2008/layout/LinedList"/>
    <dgm:cxn modelId="{29C2D9E3-224D-4640-A968-0D81951F7288}" type="presOf" srcId="{D6D503D6-F99F-4872-9738-23FFD41EEC1A}" destId="{FD2B1313-D87D-4B9F-BBDC-1D8FBAF35199}" srcOrd="0" destOrd="0" presId="urn:microsoft.com/office/officeart/2008/layout/LinedList"/>
    <dgm:cxn modelId="{958F46FE-A2AA-481B-97A4-377A8AD63491}" type="presOf" srcId="{86E83507-A131-4212-BAF9-E4AB3F5F232D}" destId="{6DF4C402-FC84-493B-A764-8FA38B3AC65C}" srcOrd="0" destOrd="0" presId="urn:microsoft.com/office/officeart/2008/layout/LinedList"/>
    <dgm:cxn modelId="{56CB4CFC-366E-4441-B2AB-B95C5DC5942C}" type="presParOf" srcId="{0B8AA24E-28EE-42E8-948C-8424546C9CA4}" destId="{CCB688BA-6B90-4B1E-B680-55E485D02A50}" srcOrd="0" destOrd="0" presId="urn:microsoft.com/office/officeart/2008/layout/LinedList"/>
    <dgm:cxn modelId="{0FFA4E50-1D10-4A8D-9D88-786DA0DBD082}" type="presParOf" srcId="{0B8AA24E-28EE-42E8-948C-8424546C9CA4}" destId="{D378E9CC-B03E-49DD-B84F-468F19F51222}" srcOrd="1" destOrd="0" presId="urn:microsoft.com/office/officeart/2008/layout/LinedList"/>
    <dgm:cxn modelId="{61BD44E6-C05B-4E4A-BD48-81C63C37E1F2}" type="presParOf" srcId="{D378E9CC-B03E-49DD-B84F-468F19F51222}" destId="{FD2B1313-D87D-4B9F-BBDC-1D8FBAF35199}" srcOrd="0" destOrd="0" presId="urn:microsoft.com/office/officeart/2008/layout/LinedList"/>
    <dgm:cxn modelId="{3DFEC614-580D-43DB-97F2-C57566D88FFA}" type="presParOf" srcId="{D378E9CC-B03E-49DD-B84F-468F19F51222}" destId="{3ADBFD00-B254-4064-913E-2DA7ECB534D4}" srcOrd="1" destOrd="0" presId="urn:microsoft.com/office/officeart/2008/layout/LinedList"/>
    <dgm:cxn modelId="{4DF2B9E5-B8E6-4E75-A263-E54F66E9861F}" type="presParOf" srcId="{0B8AA24E-28EE-42E8-948C-8424546C9CA4}" destId="{B2747A30-49AE-42D1-AC75-2BB8CDD93B1D}" srcOrd="2" destOrd="0" presId="urn:microsoft.com/office/officeart/2008/layout/LinedList"/>
    <dgm:cxn modelId="{2EB0FE09-A64E-4781-B8A0-504FBAD4AFE5}" type="presParOf" srcId="{0B8AA24E-28EE-42E8-948C-8424546C9CA4}" destId="{9CB65D95-1243-40AD-B5E4-61F1A59962E6}" srcOrd="3" destOrd="0" presId="urn:microsoft.com/office/officeart/2008/layout/LinedList"/>
    <dgm:cxn modelId="{591C52F8-5519-47B5-973D-32B7267AB910}" type="presParOf" srcId="{9CB65D95-1243-40AD-B5E4-61F1A59962E6}" destId="{6DF4C402-FC84-493B-A764-8FA38B3AC65C}" srcOrd="0" destOrd="0" presId="urn:microsoft.com/office/officeart/2008/layout/LinedList"/>
    <dgm:cxn modelId="{310A8F34-BAB3-4554-8913-47951E2DEBBA}" type="presParOf" srcId="{9CB65D95-1243-40AD-B5E4-61F1A59962E6}" destId="{979C70F7-D428-4616-992C-C4889B072C5A}" srcOrd="1" destOrd="0" presId="urn:microsoft.com/office/officeart/2008/layout/LinedList"/>
    <dgm:cxn modelId="{74E3310A-E9D5-4709-984B-2CC098BFFC1A}" type="presParOf" srcId="{0B8AA24E-28EE-42E8-948C-8424546C9CA4}" destId="{86966044-230F-4810-AB4A-F840345C9211}" srcOrd="4" destOrd="0" presId="urn:microsoft.com/office/officeart/2008/layout/LinedList"/>
    <dgm:cxn modelId="{A311EF25-0590-4DBB-8EF8-F5283D94C7DF}" type="presParOf" srcId="{0B8AA24E-28EE-42E8-948C-8424546C9CA4}" destId="{90061AE9-4459-4C52-9DF9-5053B09E8737}" srcOrd="5" destOrd="0" presId="urn:microsoft.com/office/officeart/2008/layout/LinedList"/>
    <dgm:cxn modelId="{4E383343-466D-4E84-8D0A-3404E57577CD}" type="presParOf" srcId="{90061AE9-4459-4C52-9DF9-5053B09E8737}" destId="{06FD3F46-6C21-4220-9958-EC892E3E1B1F}" srcOrd="0" destOrd="0" presId="urn:microsoft.com/office/officeart/2008/layout/LinedList"/>
    <dgm:cxn modelId="{73B8860C-374A-40AA-9C37-E5E7E0CE13C7}" type="presParOf" srcId="{90061AE9-4459-4C52-9DF9-5053B09E8737}" destId="{044D7369-6902-4A0F-B10E-CA1AFCFE0BD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A480F4-A265-49C3-AC5E-A29D2AAB9C5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88C6D74-BDA6-48BC-801A-D3E7A6642E40}">
      <dgm:prSet/>
      <dgm:spPr/>
      <dgm:t>
        <a:bodyPr/>
        <a:lstStyle/>
        <a:p>
          <a:r>
            <a:rPr lang="en-US" dirty="0"/>
            <a:t>SA have achieved a high energy absorption, stable opera­tion and durability</a:t>
          </a:r>
        </a:p>
      </dgm:t>
    </dgm:pt>
    <dgm:pt modelId="{017D8C2B-B8EF-41EB-BD98-5EE203B5E99F}" type="parTrans" cxnId="{12B4874D-3D71-49DE-A992-86A7C105633D}">
      <dgm:prSet/>
      <dgm:spPr/>
      <dgm:t>
        <a:bodyPr/>
        <a:lstStyle/>
        <a:p>
          <a:endParaRPr lang="en-US"/>
        </a:p>
      </dgm:t>
    </dgm:pt>
    <dgm:pt modelId="{BC0591F0-21AC-4E2C-B5CF-681BFE48AA5D}" type="sibTrans" cxnId="{12B4874D-3D71-49DE-A992-86A7C105633D}">
      <dgm:prSet/>
      <dgm:spPr/>
      <dgm:t>
        <a:bodyPr/>
        <a:lstStyle/>
        <a:p>
          <a:endParaRPr lang="en-US"/>
        </a:p>
      </dgm:t>
    </dgm:pt>
    <dgm:pt modelId="{2BD795CD-35B9-4233-A17E-B02804D0AD70}">
      <dgm:prSet/>
      <dgm:spPr/>
      <dgm:t>
        <a:bodyPr/>
        <a:lstStyle/>
        <a:p>
          <a:r>
            <a:rPr lang="en-US"/>
            <a:t>General failure rates for HV/EHV/UHV SA can be considered infinitesimal for all practical purposes</a:t>
          </a:r>
        </a:p>
      </dgm:t>
    </dgm:pt>
    <dgm:pt modelId="{8592ED3E-42E8-482A-A6E8-FFF1DAEEA9A0}" type="parTrans" cxnId="{36767D7B-06B1-4F1D-8F13-F47B0F139EBE}">
      <dgm:prSet/>
      <dgm:spPr/>
      <dgm:t>
        <a:bodyPr/>
        <a:lstStyle/>
        <a:p>
          <a:endParaRPr lang="en-US"/>
        </a:p>
      </dgm:t>
    </dgm:pt>
    <dgm:pt modelId="{95895BA8-E9B0-4FCC-9EC0-411D0E0CC07B}" type="sibTrans" cxnId="{36767D7B-06B1-4F1D-8F13-F47B0F139EBE}">
      <dgm:prSet/>
      <dgm:spPr/>
      <dgm:t>
        <a:bodyPr/>
        <a:lstStyle/>
        <a:p>
          <a:endParaRPr lang="en-US"/>
        </a:p>
      </dgm:t>
    </dgm:pt>
    <dgm:pt modelId="{6EE7BAAA-384D-4080-B9DC-F6EAC184B396}" type="pres">
      <dgm:prSet presAssocID="{17A480F4-A265-49C3-AC5E-A29D2AAB9C52}" presName="linear" presStyleCnt="0">
        <dgm:presLayoutVars>
          <dgm:animLvl val="lvl"/>
          <dgm:resizeHandles val="exact"/>
        </dgm:presLayoutVars>
      </dgm:prSet>
      <dgm:spPr/>
    </dgm:pt>
    <dgm:pt modelId="{70E8B285-240A-4978-9BBD-F0DF1E73006E}" type="pres">
      <dgm:prSet presAssocID="{A88C6D74-BDA6-48BC-801A-D3E7A6642E40}" presName="parentText" presStyleLbl="node1" presStyleIdx="0" presStyleCnt="2">
        <dgm:presLayoutVars>
          <dgm:chMax val="0"/>
          <dgm:bulletEnabled val="1"/>
        </dgm:presLayoutVars>
      </dgm:prSet>
      <dgm:spPr/>
    </dgm:pt>
    <dgm:pt modelId="{6E174AA4-8307-4868-8A96-821A7565FFA4}" type="pres">
      <dgm:prSet presAssocID="{BC0591F0-21AC-4E2C-B5CF-681BFE48AA5D}" presName="spacer" presStyleCnt="0"/>
      <dgm:spPr/>
    </dgm:pt>
    <dgm:pt modelId="{A73F37D1-CE1A-4A49-9493-4C47C68BE1F4}" type="pres">
      <dgm:prSet presAssocID="{2BD795CD-35B9-4233-A17E-B02804D0AD70}" presName="parentText" presStyleLbl="node1" presStyleIdx="1" presStyleCnt="2">
        <dgm:presLayoutVars>
          <dgm:chMax val="0"/>
          <dgm:bulletEnabled val="1"/>
        </dgm:presLayoutVars>
      </dgm:prSet>
      <dgm:spPr/>
    </dgm:pt>
  </dgm:ptLst>
  <dgm:cxnLst>
    <dgm:cxn modelId="{73B6C213-2702-438E-A3AE-47854B3D83D9}" type="presOf" srcId="{A88C6D74-BDA6-48BC-801A-D3E7A6642E40}" destId="{70E8B285-240A-4978-9BBD-F0DF1E73006E}" srcOrd="0" destOrd="0" presId="urn:microsoft.com/office/officeart/2005/8/layout/vList2"/>
    <dgm:cxn modelId="{12B4874D-3D71-49DE-A992-86A7C105633D}" srcId="{17A480F4-A265-49C3-AC5E-A29D2AAB9C52}" destId="{A88C6D74-BDA6-48BC-801A-D3E7A6642E40}" srcOrd="0" destOrd="0" parTransId="{017D8C2B-B8EF-41EB-BD98-5EE203B5E99F}" sibTransId="{BC0591F0-21AC-4E2C-B5CF-681BFE48AA5D}"/>
    <dgm:cxn modelId="{36767D7B-06B1-4F1D-8F13-F47B0F139EBE}" srcId="{17A480F4-A265-49C3-AC5E-A29D2AAB9C52}" destId="{2BD795CD-35B9-4233-A17E-B02804D0AD70}" srcOrd="1" destOrd="0" parTransId="{8592ED3E-42E8-482A-A6E8-FFF1DAEEA9A0}" sibTransId="{95895BA8-E9B0-4FCC-9EC0-411D0E0CC07B}"/>
    <dgm:cxn modelId="{08B5B580-8D17-4C87-8FDC-F108B568903B}" type="presOf" srcId="{17A480F4-A265-49C3-AC5E-A29D2AAB9C52}" destId="{6EE7BAAA-384D-4080-B9DC-F6EAC184B396}" srcOrd="0" destOrd="0" presId="urn:microsoft.com/office/officeart/2005/8/layout/vList2"/>
    <dgm:cxn modelId="{9C88AB87-50ED-4C4E-A111-3ECFAFEB9BB4}" type="presOf" srcId="{2BD795CD-35B9-4233-A17E-B02804D0AD70}" destId="{A73F37D1-CE1A-4A49-9493-4C47C68BE1F4}" srcOrd="0" destOrd="0" presId="urn:microsoft.com/office/officeart/2005/8/layout/vList2"/>
    <dgm:cxn modelId="{76552992-C257-41D6-A017-0719C0C732B9}" type="presParOf" srcId="{6EE7BAAA-384D-4080-B9DC-F6EAC184B396}" destId="{70E8B285-240A-4978-9BBD-F0DF1E73006E}" srcOrd="0" destOrd="0" presId="urn:microsoft.com/office/officeart/2005/8/layout/vList2"/>
    <dgm:cxn modelId="{397D2051-9278-4010-9398-F2E6B1D8BF7B}" type="presParOf" srcId="{6EE7BAAA-384D-4080-B9DC-F6EAC184B396}" destId="{6E174AA4-8307-4868-8A96-821A7565FFA4}" srcOrd="1" destOrd="0" presId="urn:microsoft.com/office/officeart/2005/8/layout/vList2"/>
    <dgm:cxn modelId="{9A8D4AED-7E76-4E07-9321-B81B9E72544B}" type="presParOf" srcId="{6EE7BAAA-384D-4080-B9DC-F6EAC184B396}" destId="{A73F37D1-CE1A-4A49-9493-4C47C68BE1F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92D20-C601-437A-8962-CD9D80F4CBCE}">
      <dsp:nvSpPr>
        <dsp:cNvPr id="0" name=""/>
        <dsp:cNvSpPr/>
      </dsp:nvSpPr>
      <dsp:spPr>
        <a:xfrm>
          <a:off x="787" y="917853"/>
          <a:ext cx="2762425" cy="175414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B20319-33CC-49B0-B3A9-E7EB26D7F1DF}">
      <dsp:nvSpPr>
        <dsp:cNvPr id="0" name=""/>
        <dsp:cNvSpPr/>
      </dsp:nvSpPr>
      <dsp:spPr>
        <a:xfrm>
          <a:off x="307723" y="1209443"/>
          <a:ext cx="2762425" cy="175414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most common, tested and standardized component ever designed for power system protection</a:t>
          </a:r>
        </a:p>
      </dsp:txBody>
      <dsp:txXfrm>
        <a:off x="359100" y="1260820"/>
        <a:ext cx="2659671" cy="1651386"/>
      </dsp:txXfrm>
    </dsp:sp>
    <dsp:sp modelId="{DC467CCC-9012-455E-A6EB-9E292FFFA10F}">
      <dsp:nvSpPr>
        <dsp:cNvPr id="0" name=""/>
        <dsp:cNvSpPr/>
      </dsp:nvSpPr>
      <dsp:spPr>
        <a:xfrm>
          <a:off x="3377085" y="917853"/>
          <a:ext cx="2762425" cy="1754140"/>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B48F6A-9631-472B-8AE1-97BECF9F78A9}">
      <dsp:nvSpPr>
        <dsp:cNvPr id="0" name=""/>
        <dsp:cNvSpPr/>
      </dsp:nvSpPr>
      <dsp:spPr>
        <a:xfrm>
          <a:off x="3684021" y="1209443"/>
          <a:ext cx="2762425" cy="1754140"/>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It presents a definite potential to become a cost-effective asset to mitigate GMD/EMP GIC deleterious effects</a:t>
          </a:r>
          <a:endParaRPr lang="en-US" sz="1800" kern="1200" dirty="0"/>
        </a:p>
      </dsp:txBody>
      <dsp:txXfrm>
        <a:off x="3735398" y="1260820"/>
        <a:ext cx="2659671" cy="16513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8B285-240A-4978-9BBD-F0DF1E73006E}">
      <dsp:nvSpPr>
        <dsp:cNvPr id="0" name=""/>
        <dsp:cNvSpPr/>
      </dsp:nvSpPr>
      <dsp:spPr>
        <a:xfrm>
          <a:off x="0" y="356998"/>
          <a:ext cx="4839012" cy="206760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State of the art has reached a level where this GIC-blocking device can be connected on a permanent basis</a:t>
          </a:r>
        </a:p>
      </dsp:txBody>
      <dsp:txXfrm>
        <a:off x="100932" y="457930"/>
        <a:ext cx="4637148" cy="1865745"/>
      </dsp:txXfrm>
    </dsp:sp>
    <dsp:sp modelId="{A73F37D1-CE1A-4A49-9493-4C47C68BE1F4}">
      <dsp:nvSpPr>
        <dsp:cNvPr id="0" name=""/>
        <dsp:cNvSpPr/>
      </dsp:nvSpPr>
      <dsp:spPr>
        <a:xfrm>
          <a:off x="0" y="2496607"/>
          <a:ext cx="4839012" cy="206760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This feature avoids depending on sensing/monitoring and complex AC/DC switching; all possibly under EMP-weakened or hacked systems</a:t>
          </a:r>
        </a:p>
      </dsp:txBody>
      <dsp:txXfrm>
        <a:off x="100932" y="2597539"/>
        <a:ext cx="4637148" cy="18657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2F3EF-FB94-484B-8099-578590C47BCD}">
      <dsp:nvSpPr>
        <dsp:cNvPr id="0" name=""/>
        <dsp:cNvSpPr/>
      </dsp:nvSpPr>
      <dsp:spPr>
        <a:xfrm>
          <a:off x="0" y="0"/>
          <a:ext cx="6811320"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A63D3A3-9AFB-475E-A9E0-7BFF4FE81F82}">
      <dsp:nvSpPr>
        <dsp:cNvPr id="0" name=""/>
        <dsp:cNvSpPr/>
      </dsp:nvSpPr>
      <dsp:spPr>
        <a:xfrm>
          <a:off x="0" y="0"/>
          <a:ext cx="6811320" cy="97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Calibri" panose="020F0502020204030204" pitchFamily="34" charset="0"/>
              <a:cs typeface="Calibri" panose="020F0502020204030204" pitchFamily="34" charset="0"/>
            </a:rPr>
            <a:t>Novel GIC-suppression ability of surge arresters has been explored in depth</a:t>
          </a:r>
        </a:p>
      </dsp:txBody>
      <dsp:txXfrm>
        <a:off x="0" y="0"/>
        <a:ext cx="6811320" cy="970359"/>
      </dsp:txXfrm>
    </dsp:sp>
    <dsp:sp modelId="{04918AF5-07F8-4609-84B0-C3DBD4E66C8A}">
      <dsp:nvSpPr>
        <dsp:cNvPr id="0" name=""/>
        <dsp:cNvSpPr/>
      </dsp:nvSpPr>
      <dsp:spPr>
        <a:xfrm>
          <a:off x="0" y="970359"/>
          <a:ext cx="6811320"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CC54C49-703B-4EB6-8461-BCBD7A246030}">
      <dsp:nvSpPr>
        <dsp:cNvPr id="0" name=""/>
        <dsp:cNvSpPr/>
      </dsp:nvSpPr>
      <dsp:spPr>
        <a:xfrm>
          <a:off x="0" y="970359"/>
          <a:ext cx="6811320" cy="97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Innovation </a:t>
          </a:r>
          <a:r>
            <a:rPr lang="en-US" sz="2400" b="1" kern="1200" dirty="0">
              <a:latin typeface="Calibri" panose="020F0502020204030204" pitchFamily="34" charset="0"/>
              <a:cs typeface="Calibri" panose="020F0502020204030204" pitchFamily="34" charset="0"/>
            </a:rPr>
            <a:t>consistent</a:t>
          </a:r>
          <a:r>
            <a:rPr lang="en-US" sz="2400" kern="1200" dirty="0">
              <a:latin typeface="Calibri" panose="020F0502020204030204" pitchFamily="34" charset="0"/>
              <a:cs typeface="Calibri" panose="020F0502020204030204" pitchFamily="34" charset="0"/>
            </a:rPr>
            <a:t> with Electric Utility System and Practices</a:t>
          </a:r>
        </a:p>
      </dsp:txBody>
      <dsp:txXfrm>
        <a:off x="0" y="970359"/>
        <a:ext cx="6811320" cy="970359"/>
      </dsp:txXfrm>
    </dsp:sp>
    <dsp:sp modelId="{65F28B84-7BA3-4959-96EB-527383CC3E1E}">
      <dsp:nvSpPr>
        <dsp:cNvPr id="0" name=""/>
        <dsp:cNvSpPr/>
      </dsp:nvSpPr>
      <dsp:spPr>
        <a:xfrm>
          <a:off x="0" y="1940718"/>
          <a:ext cx="6811320"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45FE9A-5DD3-4FA9-9D4F-FB0056046386}">
      <dsp:nvSpPr>
        <dsp:cNvPr id="0" name=""/>
        <dsp:cNvSpPr/>
      </dsp:nvSpPr>
      <dsp:spPr>
        <a:xfrm>
          <a:off x="0" y="1940718"/>
          <a:ext cx="6811320" cy="97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Innovation </a:t>
          </a:r>
          <a:r>
            <a:rPr lang="en-US" sz="2400" b="1" kern="1200" dirty="0">
              <a:latin typeface="Calibri" panose="020F0502020204030204" pitchFamily="34" charset="0"/>
              <a:cs typeface="Calibri" panose="020F0502020204030204" pitchFamily="34" charset="0"/>
            </a:rPr>
            <a:t>compliant</a:t>
          </a:r>
          <a:r>
            <a:rPr lang="en-US" sz="2400" kern="1200" dirty="0">
              <a:latin typeface="Calibri" panose="020F0502020204030204" pitchFamily="34" charset="0"/>
              <a:cs typeface="Calibri" panose="020F0502020204030204" pitchFamily="34" charset="0"/>
            </a:rPr>
            <a:t> with Industry Testing and Standards</a:t>
          </a:r>
        </a:p>
      </dsp:txBody>
      <dsp:txXfrm>
        <a:off x="0" y="1940718"/>
        <a:ext cx="6811320" cy="970359"/>
      </dsp:txXfrm>
    </dsp:sp>
    <dsp:sp modelId="{CDB17529-65E1-4A5C-9511-C922A231611C}">
      <dsp:nvSpPr>
        <dsp:cNvPr id="0" name=""/>
        <dsp:cNvSpPr/>
      </dsp:nvSpPr>
      <dsp:spPr>
        <a:xfrm>
          <a:off x="0" y="2911077"/>
          <a:ext cx="6811320" cy="0"/>
        </a:xfrm>
        <a:prstGeom prst="line">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w="12700" cap="rnd" cmpd="sng" algn="ctr">
          <a:solidFill>
            <a:schemeClr val="dk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AC3D1D3-8078-443A-8CC8-D7BC2B5FA6E0}">
      <dsp:nvSpPr>
        <dsp:cNvPr id="0" name=""/>
        <dsp:cNvSpPr/>
      </dsp:nvSpPr>
      <dsp:spPr>
        <a:xfrm>
          <a:off x="0" y="2911077"/>
          <a:ext cx="6811320" cy="97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There is at least one major utility with an extensive/successful  record for SA neutral-grounding of transformers at the 115 KV and 230 KV levels</a:t>
          </a:r>
        </a:p>
      </dsp:txBody>
      <dsp:txXfrm>
        <a:off x="0" y="2911077"/>
        <a:ext cx="6811320" cy="970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F0570-76D0-4EDF-8CD1-3237C792552A}">
      <dsp:nvSpPr>
        <dsp:cNvPr id="0" name=""/>
        <dsp:cNvSpPr/>
      </dsp:nvSpPr>
      <dsp:spPr>
        <a:xfrm>
          <a:off x="0" y="2527"/>
          <a:ext cx="408120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E90B1-5F2C-47F8-84C0-0BD30375BCBB}">
      <dsp:nvSpPr>
        <dsp:cNvPr id="0" name=""/>
        <dsp:cNvSpPr/>
      </dsp:nvSpPr>
      <dsp:spPr>
        <a:xfrm>
          <a:off x="0" y="2527"/>
          <a:ext cx="4081201" cy="172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Manageable by means of Operating Procedures </a:t>
          </a:r>
        </a:p>
      </dsp:txBody>
      <dsp:txXfrm>
        <a:off x="0" y="2527"/>
        <a:ext cx="4081201" cy="1723522"/>
      </dsp:txXfrm>
    </dsp:sp>
    <dsp:sp modelId="{C5210CFE-2945-475B-A779-B71D3C673A30}">
      <dsp:nvSpPr>
        <dsp:cNvPr id="0" name=""/>
        <dsp:cNvSpPr/>
      </dsp:nvSpPr>
      <dsp:spPr>
        <a:xfrm>
          <a:off x="0" y="1726050"/>
          <a:ext cx="408120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4B3D26-29B8-4B45-B19B-228D3B7F7150}">
      <dsp:nvSpPr>
        <dsp:cNvPr id="0" name=""/>
        <dsp:cNvSpPr/>
      </dsp:nvSpPr>
      <dsp:spPr>
        <a:xfrm>
          <a:off x="0" y="1726050"/>
          <a:ext cx="4081201" cy="172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Equipment Resilience</a:t>
          </a:r>
        </a:p>
      </dsp:txBody>
      <dsp:txXfrm>
        <a:off x="0" y="1726050"/>
        <a:ext cx="4081201" cy="1723522"/>
      </dsp:txXfrm>
    </dsp:sp>
    <dsp:sp modelId="{4BF573B2-7497-427A-86F3-F60D42BCCDEF}">
      <dsp:nvSpPr>
        <dsp:cNvPr id="0" name=""/>
        <dsp:cNvSpPr/>
      </dsp:nvSpPr>
      <dsp:spPr>
        <a:xfrm>
          <a:off x="0" y="3449572"/>
          <a:ext cx="408120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4BB55-9578-44F3-AEE1-A345B973203E}">
      <dsp:nvSpPr>
        <dsp:cNvPr id="0" name=""/>
        <dsp:cNvSpPr/>
      </dsp:nvSpPr>
      <dsp:spPr>
        <a:xfrm>
          <a:off x="0" y="3449572"/>
          <a:ext cx="4081201" cy="172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GIC-magnitude control not considered as a mitigation strategy</a:t>
          </a:r>
        </a:p>
      </dsp:txBody>
      <dsp:txXfrm>
        <a:off x="0" y="3449572"/>
        <a:ext cx="4081201" cy="1723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3A2FB-8C67-4871-8F1C-A12326C2D77F}">
      <dsp:nvSpPr>
        <dsp:cNvPr id="0" name=""/>
        <dsp:cNvSpPr/>
      </dsp:nvSpPr>
      <dsp:spPr>
        <a:xfrm>
          <a:off x="0" y="0"/>
          <a:ext cx="6758569"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B6E6E70-1354-4D67-8374-255A37A7D759}">
      <dsp:nvSpPr>
        <dsp:cNvPr id="0" name=""/>
        <dsp:cNvSpPr/>
      </dsp:nvSpPr>
      <dsp:spPr>
        <a:xfrm>
          <a:off x="0" y="0"/>
          <a:ext cx="6758569" cy="172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Based on tests run by a major manufacturer in High-power Lab with DC currents up to 200 A (no AC load current)</a:t>
          </a:r>
        </a:p>
      </dsp:txBody>
      <dsp:txXfrm>
        <a:off x="0" y="0"/>
        <a:ext cx="6758569" cy="1729160"/>
      </dsp:txXfrm>
    </dsp:sp>
    <dsp:sp modelId="{EC46C90E-D775-468A-B7E3-1B60256689D3}">
      <dsp:nvSpPr>
        <dsp:cNvPr id="0" name=""/>
        <dsp:cNvSpPr/>
      </dsp:nvSpPr>
      <dsp:spPr>
        <a:xfrm>
          <a:off x="0" y="1729160"/>
          <a:ext cx="6758569"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D1B734-51AD-44DF-BFD7-36F7865A143A}">
      <dsp:nvSpPr>
        <dsp:cNvPr id="0" name=""/>
        <dsp:cNvSpPr/>
      </dsp:nvSpPr>
      <dsp:spPr>
        <a:xfrm>
          <a:off x="0" y="1729160"/>
          <a:ext cx="6758569" cy="172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Core losses depending on maximum flux density and frequency (unchanged after full saturation)</a:t>
          </a:r>
        </a:p>
      </dsp:txBody>
      <dsp:txXfrm>
        <a:off x="0" y="1729160"/>
        <a:ext cx="6758569" cy="1729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0E6FE-5EC8-43D9-9119-D118B5402B8F}">
      <dsp:nvSpPr>
        <dsp:cNvPr id="0" name=""/>
        <dsp:cNvSpPr/>
      </dsp:nvSpPr>
      <dsp:spPr>
        <a:xfrm>
          <a:off x="0" y="1998"/>
          <a:ext cx="7213600"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ADAF09B-2991-4B05-BA5D-A051F4A7B0E2}">
      <dsp:nvSpPr>
        <dsp:cNvPr id="0" name=""/>
        <dsp:cNvSpPr/>
      </dsp:nvSpPr>
      <dsp:spPr>
        <a:xfrm>
          <a:off x="0" y="1998"/>
          <a:ext cx="7213600" cy="136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200 A represents a 40 percent overload in a transformer winding with a current rating of 500 A</a:t>
          </a:r>
        </a:p>
      </dsp:txBody>
      <dsp:txXfrm>
        <a:off x="0" y="1998"/>
        <a:ext cx="7213600" cy="1363161"/>
      </dsp:txXfrm>
    </dsp:sp>
    <dsp:sp modelId="{A0A9A77C-401B-452C-8526-BE4B3CF52D46}">
      <dsp:nvSpPr>
        <dsp:cNvPr id="0" name=""/>
        <dsp:cNvSpPr/>
      </dsp:nvSpPr>
      <dsp:spPr>
        <a:xfrm>
          <a:off x="0" y="1365160"/>
          <a:ext cx="7213600"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E808283-3F1F-421A-B029-3228196F7BA7}">
      <dsp:nvSpPr>
        <dsp:cNvPr id="0" name=""/>
        <dsp:cNvSpPr/>
      </dsp:nvSpPr>
      <dsp:spPr>
        <a:xfrm>
          <a:off x="0" y="1365160"/>
          <a:ext cx="7213600" cy="136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200 A would cause the rated copper loss in that transformer winding to near double</a:t>
          </a:r>
        </a:p>
      </dsp:txBody>
      <dsp:txXfrm>
        <a:off x="0" y="1365160"/>
        <a:ext cx="7213600" cy="1363161"/>
      </dsp:txXfrm>
    </dsp:sp>
    <dsp:sp modelId="{5CEA12D8-87BA-48CA-AA35-FC6CA9961889}">
      <dsp:nvSpPr>
        <dsp:cNvPr id="0" name=""/>
        <dsp:cNvSpPr/>
      </dsp:nvSpPr>
      <dsp:spPr>
        <a:xfrm>
          <a:off x="0" y="2728321"/>
          <a:ext cx="7213600" cy="0"/>
        </a:xfrm>
        <a:prstGeom prst="lin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1B4C14-A8BA-45D9-8BD3-DAB05C9FE8CD}">
      <dsp:nvSpPr>
        <dsp:cNvPr id="0" name=""/>
        <dsp:cNvSpPr/>
      </dsp:nvSpPr>
      <dsp:spPr>
        <a:xfrm>
          <a:off x="0" y="2728321"/>
          <a:ext cx="7213600" cy="136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Transformer winding would experience a near fifty percent total power losses with attendant fifty percent equipment overheating potentially lasting several minutes</a:t>
          </a:r>
        </a:p>
      </dsp:txBody>
      <dsp:txXfrm>
        <a:off x="0" y="2728321"/>
        <a:ext cx="7213600" cy="1363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D0CA0-BD21-43AE-9C22-31B8466BB974}">
      <dsp:nvSpPr>
        <dsp:cNvPr id="0" name=""/>
        <dsp:cNvSpPr/>
      </dsp:nvSpPr>
      <dsp:spPr>
        <a:xfrm>
          <a:off x="0" y="250522"/>
          <a:ext cx="4992577" cy="142155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GIC from EMP-E3 could reach levels that compare favorably with apparatus rated currents</a:t>
          </a:r>
        </a:p>
      </dsp:txBody>
      <dsp:txXfrm>
        <a:off x="69394" y="319916"/>
        <a:ext cx="4853789" cy="1282762"/>
      </dsp:txXfrm>
    </dsp:sp>
    <dsp:sp modelId="{B8E2D07D-55D9-4727-9BFC-852B640FDD34}">
      <dsp:nvSpPr>
        <dsp:cNvPr id="0" name=""/>
        <dsp:cNvSpPr/>
      </dsp:nvSpPr>
      <dsp:spPr>
        <a:xfrm>
          <a:off x="0" y="1749832"/>
          <a:ext cx="4992577" cy="142155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AC Breakers facing DC (non-zero crossing) current interruption  </a:t>
          </a:r>
        </a:p>
      </dsp:txBody>
      <dsp:txXfrm>
        <a:off x="69394" y="1819226"/>
        <a:ext cx="4853789" cy="1282762"/>
      </dsp:txXfrm>
    </dsp:sp>
    <dsp:sp modelId="{5C04D7AC-2ECA-49B6-AA11-EE192BA1E92F}">
      <dsp:nvSpPr>
        <dsp:cNvPr id="0" name=""/>
        <dsp:cNvSpPr/>
      </dsp:nvSpPr>
      <dsp:spPr>
        <a:xfrm>
          <a:off x="0" y="3249142"/>
          <a:ext cx="4992577" cy="142155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Prolonged GIC exposure of Transformers and Circuit Breakers </a:t>
          </a:r>
        </a:p>
      </dsp:txBody>
      <dsp:txXfrm>
        <a:off x="69394" y="3318536"/>
        <a:ext cx="4853789" cy="1282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E19EC-7E8F-4276-AAC1-61D3E1B56713}">
      <dsp:nvSpPr>
        <dsp:cNvPr id="0" name=""/>
        <dsp:cNvSpPr/>
      </dsp:nvSpPr>
      <dsp:spPr>
        <a:xfrm>
          <a:off x="0" y="312307"/>
          <a:ext cx="4992577" cy="21036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GIC-magnitude limitation a matter of endeavor in GMD/EMP E3 power-grid reliability engineering</a:t>
          </a:r>
        </a:p>
      </dsp:txBody>
      <dsp:txXfrm>
        <a:off x="102692" y="414999"/>
        <a:ext cx="4787193" cy="1898276"/>
      </dsp:txXfrm>
    </dsp:sp>
    <dsp:sp modelId="{55947AE3-74C3-465A-AC8D-3245D51B8F8D}">
      <dsp:nvSpPr>
        <dsp:cNvPr id="0" name=""/>
        <dsp:cNvSpPr/>
      </dsp:nvSpPr>
      <dsp:spPr>
        <a:xfrm>
          <a:off x="0" y="2505247"/>
          <a:ext cx="4992577" cy="210366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Several attempts to suppress GIC have been studied for decades</a:t>
          </a:r>
        </a:p>
      </dsp:txBody>
      <dsp:txXfrm>
        <a:off x="102692" y="2607939"/>
        <a:ext cx="4787193" cy="1898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D317A-FD4F-4EE1-ABB3-9045D8C33C35}">
      <dsp:nvSpPr>
        <dsp:cNvPr id="0" name=""/>
        <dsp:cNvSpPr/>
      </dsp:nvSpPr>
      <dsp:spPr>
        <a:xfrm>
          <a:off x="0" y="61567"/>
          <a:ext cx="4992577" cy="23587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GIC-magnitude, potential damage to major power equipment with a limited world supply; no USA Manufacturer</a:t>
          </a:r>
        </a:p>
      </dsp:txBody>
      <dsp:txXfrm>
        <a:off x="115143" y="176710"/>
        <a:ext cx="4762291" cy="2128434"/>
      </dsp:txXfrm>
    </dsp:sp>
    <dsp:sp modelId="{C25E2EFC-B4AD-42BD-9A3A-3897EBF9DC87}">
      <dsp:nvSpPr>
        <dsp:cNvPr id="0" name=""/>
        <dsp:cNvSpPr/>
      </dsp:nvSpPr>
      <dsp:spPr>
        <a:xfrm>
          <a:off x="0" y="2562494"/>
          <a:ext cx="4992577" cy="235872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 Recovery Strategy could face formidable logistic challenges  </a:t>
          </a:r>
        </a:p>
      </dsp:txBody>
      <dsp:txXfrm>
        <a:off x="115143" y="2677637"/>
        <a:ext cx="4762291" cy="2128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688BA-6B90-4B1E-B680-55E485D02A50}">
      <dsp:nvSpPr>
        <dsp:cNvPr id="0" name=""/>
        <dsp:cNvSpPr/>
      </dsp:nvSpPr>
      <dsp:spPr>
        <a:xfrm>
          <a:off x="0" y="2402"/>
          <a:ext cx="4992577"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D2B1313-D87D-4B9F-BBDC-1D8FBAF35199}">
      <dsp:nvSpPr>
        <dsp:cNvPr id="0" name=""/>
        <dsp:cNvSpPr/>
      </dsp:nvSpPr>
      <dsp:spPr>
        <a:xfrm>
          <a:off x="0" y="2402"/>
          <a:ext cx="4992577" cy="163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American Electric Power conclusion is particularly significant</a:t>
          </a:r>
        </a:p>
      </dsp:txBody>
      <dsp:txXfrm>
        <a:off x="0" y="2402"/>
        <a:ext cx="4992577" cy="1638803"/>
      </dsp:txXfrm>
    </dsp:sp>
    <dsp:sp modelId="{B2747A30-49AE-42D1-AC75-2BB8CDD93B1D}">
      <dsp:nvSpPr>
        <dsp:cNvPr id="0" name=""/>
        <dsp:cNvSpPr/>
      </dsp:nvSpPr>
      <dsp:spPr>
        <a:xfrm>
          <a:off x="0" y="1641205"/>
          <a:ext cx="4992577" cy="0"/>
        </a:xfrm>
        <a:prstGeom prst="line">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DF4C402-FC84-493B-A764-8FA38B3AC65C}">
      <dsp:nvSpPr>
        <dsp:cNvPr id="0" name=""/>
        <dsp:cNvSpPr/>
      </dsp:nvSpPr>
      <dsp:spPr>
        <a:xfrm>
          <a:off x="0" y="1641205"/>
          <a:ext cx="4992577" cy="163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rgbClr val="FFFF00"/>
              </a:solidFill>
            </a:rPr>
            <a:t>AEP Transmission, the largest EHV/UHV system in the nation   (40,000 mi, 11 States )*</a:t>
          </a:r>
        </a:p>
      </dsp:txBody>
      <dsp:txXfrm>
        <a:off x="0" y="1641205"/>
        <a:ext cx="4992577" cy="1638803"/>
      </dsp:txXfrm>
    </dsp:sp>
    <dsp:sp modelId="{86966044-230F-4810-AB4A-F840345C9211}">
      <dsp:nvSpPr>
        <dsp:cNvPr id="0" name=""/>
        <dsp:cNvSpPr/>
      </dsp:nvSpPr>
      <dsp:spPr>
        <a:xfrm>
          <a:off x="0" y="3280009"/>
          <a:ext cx="4992577" cy="0"/>
        </a:xfrm>
        <a:prstGeom prst="lin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FD3F46-6C21-4220-9958-EC892E3E1B1F}">
      <dsp:nvSpPr>
        <dsp:cNvPr id="0" name=""/>
        <dsp:cNvSpPr/>
      </dsp:nvSpPr>
      <dsp:spPr>
        <a:xfrm>
          <a:off x="0" y="3280009"/>
          <a:ext cx="4992577" cy="163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bg1"/>
              </a:solidFill>
            </a:rPr>
            <a:t>* More extensive EHV than all other U.S. utilities combined</a:t>
          </a:r>
        </a:p>
      </dsp:txBody>
      <dsp:txXfrm>
        <a:off x="0" y="3280009"/>
        <a:ext cx="4992577" cy="16388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8B285-240A-4978-9BBD-F0DF1E73006E}">
      <dsp:nvSpPr>
        <dsp:cNvPr id="0" name=""/>
        <dsp:cNvSpPr/>
      </dsp:nvSpPr>
      <dsp:spPr>
        <a:xfrm>
          <a:off x="0" y="324775"/>
          <a:ext cx="4992577" cy="2091192"/>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SA have achieved a high energy absorption, stable opera­tion and durability</a:t>
          </a:r>
        </a:p>
      </dsp:txBody>
      <dsp:txXfrm>
        <a:off x="102084" y="426859"/>
        <a:ext cx="4788409" cy="1887024"/>
      </dsp:txXfrm>
    </dsp:sp>
    <dsp:sp modelId="{A73F37D1-CE1A-4A49-9493-4C47C68BE1F4}">
      <dsp:nvSpPr>
        <dsp:cNvPr id="0" name=""/>
        <dsp:cNvSpPr/>
      </dsp:nvSpPr>
      <dsp:spPr>
        <a:xfrm>
          <a:off x="0" y="2505247"/>
          <a:ext cx="4992577" cy="2091192"/>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General failure rates for HV/EHV/UHV SA can be considered infinitesimal for all practical purposes</a:t>
          </a:r>
        </a:p>
      </dsp:txBody>
      <dsp:txXfrm>
        <a:off x="102084" y="2607331"/>
        <a:ext cx="4788409" cy="18870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D845D2-83D5-4B32-9A7B-CA26DC806057}" type="datetimeFigureOut">
              <a:rPr lang="en-US" smtClean="0"/>
              <a:pPr/>
              <a:t>11/30/2021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AFEB4-D3B1-4B2B-886A-D509A78C5121}" type="slidenum">
              <a:rPr lang="en-US" smtClean="0"/>
              <a:pPr/>
              <a:t>‹#›</a:t>
            </a:fld>
            <a:endParaRPr lang="en-US" dirty="0"/>
          </a:p>
        </p:txBody>
      </p:sp>
    </p:spTree>
    <p:extLst>
      <p:ext uri="{BB962C8B-B14F-4D97-AF65-F5344CB8AC3E}">
        <p14:creationId xmlns:p14="http://schemas.microsoft.com/office/powerpoint/2010/main" val="255380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1</a:t>
            </a:fld>
            <a:endParaRPr lang="en-US" altLang="en-US" dirty="0"/>
          </a:p>
        </p:txBody>
      </p:sp>
    </p:spTree>
    <p:extLst>
      <p:ext uri="{BB962C8B-B14F-4D97-AF65-F5344CB8AC3E}">
        <p14:creationId xmlns:p14="http://schemas.microsoft.com/office/powerpoint/2010/main" val="296210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18</a:t>
            </a:fld>
            <a:endParaRPr lang="en-US" dirty="0"/>
          </a:p>
        </p:txBody>
      </p:sp>
    </p:spTree>
    <p:extLst>
      <p:ext uri="{BB962C8B-B14F-4D97-AF65-F5344CB8AC3E}">
        <p14:creationId xmlns:p14="http://schemas.microsoft.com/office/powerpoint/2010/main" val="4281395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19</a:t>
            </a:fld>
            <a:endParaRPr lang="en-US" dirty="0"/>
          </a:p>
        </p:txBody>
      </p:sp>
    </p:spTree>
    <p:extLst>
      <p:ext uri="{BB962C8B-B14F-4D97-AF65-F5344CB8AC3E}">
        <p14:creationId xmlns:p14="http://schemas.microsoft.com/office/powerpoint/2010/main" val="29372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21</a:t>
            </a:fld>
            <a:endParaRPr lang="en-US" dirty="0"/>
          </a:p>
        </p:txBody>
      </p:sp>
    </p:spTree>
    <p:extLst>
      <p:ext uri="{BB962C8B-B14F-4D97-AF65-F5344CB8AC3E}">
        <p14:creationId xmlns:p14="http://schemas.microsoft.com/office/powerpoint/2010/main" val="3846603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22</a:t>
            </a:fld>
            <a:endParaRPr lang="en-US" altLang="en-US" dirty="0"/>
          </a:p>
        </p:txBody>
      </p:sp>
    </p:spTree>
    <p:extLst>
      <p:ext uri="{BB962C8B-B14F-4D97-AF65-F5344CB8AC3E}">
        <p14:creationId xmlns:p14="http://schemas.microsoft.com/office/powerpoint/2010/main" val="414551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23</a:t>
            </a:fld>
            <a:endParaRPr lang="en-US" altLang="en-US" dirty="0"/>
          </a:p>
        </p:txBody>
      </p:sp>
    </p:spTree>
    <p:extLst>
      <p:ext uri="{BB962C8B-B14F-4D97-AF65-F5344CB8AC3E}">
        <p14:creationId xmlns:p14="http://schemas.microsoft.com/office/powerpoint/2010/main" val="139039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carried out for many years an extensive and well-documented  R&amp;D on this matter, Have to acknowledge  the significant feedback from the  industry. This slide shows key specific items of interest in order to validate our concept</a:t>
            </a:r>
          </a:p>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25</a:t>
            </a:fld>
            <a:endParaRPr lang="en-US" dirty="0"/>
          </a:p>
        </p:txBody>
      </p:sp>
    </p:spTree>
    <p:extLst>
      <p:ext uri="{BB962C8B-B14F-4D97-AF65-F5344CB8AC3E}">
        <p14:creationId xmlns:p14="http://schemas.microsoft.com/office/powerpoint/2010/main" val="3946300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26</a:t>
            </a:fld>
            <a:endParaRPr lang="en-US" dirty="0"/>
          </a:p>
        </p:txBody>
      </p:sp>
    </p:spTree>
    <p:extLst>
      <p:ext uri="{BB962C8B-B14F-4D97-AF65-F5344CB8AC3E}">
        <p14:creationId xmlns:p14="http://schemas.microsoft.com/office/powerpoint/2010/main" val="116635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27</a:t>
            </a:fld>
            <a:endParaRPr lang="en-US" dirty="0"/>
          </a:p>
        </p:txBody>
      </p:sp>
    </p:spTree>
    <p:extLst>
      <p:ext uri="{BB962C8B-B14F-4D97-AF65-F5344CB8AC3E}">
        <p14:creationId xmlns:p14="http://schemas.microsoft.com/office/powerpoint/2010/main" val="1158740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Slide shows two neutral-blocking device concepts, one based on a linear resistor and the other one on a capacitor, in both cases there is a SA device to protect those blocking components. We may want to pay attention to the fact that the protective SA in parallel is also performing a not duly appreciated blocking functions identical to the ones of the main components, otherwise the GIC current could flow through the surge arresters to ground rendering the device useless. This ability of the surge arrester has been fully tested.</a:t>
            </a:r>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28</a:t>
            </a:fld>
            <a:endParaRPr lang="en-US" dirty="0"/>
          </a:p>
        </p:txBody>
      </p:sp>
    </p:spTree>
    <p:extLst>
      <p:ext uri="{BB962C8B-B14F-4D97-AF65-F5344CB8AC3E}">
        <p14:creationId xmlns:p14="http://schemas.microsoft.com/office/powerpoint/2010/main" val="3235368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30</a:t>
            </a:fld>
            <a:endParaRPr lang="en-US" dirty="0"/>
          </a:p>
        </p:txBody>
      </p:sp>
    </p:spTree>
    <p:extLst>
      <p:ext uri="{BB962C8B-B14F-4D97-AF65-F5344CB8AC3E}">
        <p14:creationId xmlns:p14="http://schemas.microsoft.com/office/powerpoint/2010/main" val="345185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4</a:t>
            </a:fld>
            <a:endParaRPr lang="en-US" altLang="en-US" dirty="0"/>
          </a:p>
        </p:txBody>
      </p:sp>
    </p:spTree>
    <p:extLst>
      <p:ext uri="{BB962C8B-B14F-4D97-AF65-F5344CB8AC3E}">
        <p14:creationId xmlns:p14="http://schemas.microsoft.com/office/powerpoint/2010/main" val="2081973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31</a:t>
            </a:fld>
            <a:endParaRPr lang="en-US" dirty="0"/>
          </a:p>
        </p:txBody>
      </p:sp>
    </p:spTree>
    <p:extLst>
      <p:ext uri="{BB962C8B-B14F-4D97-AF65-F5344CB8AC3E}">
        <p14:creationId xmlns:p14="http://schemas.microsoft.com/office/powerpoint/2010/main" val="416178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Should the SA go into a valve relief state (not necessarily the case for today’s greater energy capability of SA of the class) a full SLGF is established. Mind that this current is only slightly higher than the one of the previous slide; a key fact regarding how the fault is seen by the line relays</a:t>
            </a:r>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38</a:t>
            </a:fld>
            <a:endParaRPr lang="en-US" dirty="0"/>
          </a:p>
        </p:txBody>
      </p:sp>
    </p:spTree>
    <p:extLst>
      <p:ext uri="{BB962C8B-B14F-4D97-AF65-F5344CB8AC3E}">
        <p14:creationId xmlns:p14="http://schemas.microsoft.com/office/powerpoint/2010/main" val="185461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Bla</a:t>
            </a:r>
            <a:r>
              <a:rPr lang="en-US" dirty="0"/>
              <a:t> </a:t>
            </a:r>
            <a:r>
              <a:rPr lang="en-US" dirty="0" err="1"/>
              <a:t>bla</a:t>
            </a:r>
            <a:r>
              <a:rPr lang="en-US" dirty="0"/>
              <a:t> </a:t>
            </a:r>
          </a:p>
        </p:txBody>
      </p:sp>
      <p:sp>
        <p:nvSpPr>
          <p:cNvPr id="4" name="Slide Number Placeholder 3"/>
          <p:cNvSpPr>
            <a:spLocks noGrp="1"/>
          </p:cNvSpPr>
          <p:nvPr>
            <p:ph type="sldNum" sz="quarter" idx="5"/>
          </p:nvPr>
        </p:nvSpPr>
        <p:spPr/>
        <p:txBody>
          <a:bodyPr/>
          <a:lstStyle/>
          <a:p>
            <a:fld id="{86BAFEB4-D3B1-4B2B-886A-D509A78C5121}" type="slidenum">
              <a:rPr lang="en-US" smtClean="0"/>
              <a:pPr/>
              <a:t>39</a:t>
            </a:fld>
            <a:endParaRPr lang="en-US" dirty="0"/>
          </a:p>
        </p:txBody>
      </p:sp>
    </p:spTree>
    <p:extLst>
      <p:ext uri="{BB962C8B-B14F-4D97-AF65-F5344CB8AC3E}">
        <p14:creationId xmlns:p14="http://schemas.microsoft.com/office/powerpoint/2010/main" val="3242761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40</a:t>
            </a:fld>
            <a:endParaRPr lang="en-US" dirty="0"/>
          </a:p>
        </p:txBody>
      </p:sp>
    </p:spTree>
    <p:extLst>
      <p:ext uri="{BB962C8B-B14F-4D97-AF65-F5344CB8AC3E}">
        <p14:creationId xmlns:p14="http://schemas.microsoft.com/office/powerpoint/2010/main" val="59840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6</a:t>
            </a:fld>
            <a:endParaRPr lang="en-US" dirty="0"/>
          </a:p>
        </p:txBody>
      </p:sp>
    </p:spTree>
    <p:extLst>
      <p:ext uri="{BB962C8B-B14F-4D97-AF65-F5344CB8AC3E}">
        <p14:creationId xmlns:p14="http://schemas.microsoft.com/office/powerpoint/2010/main" val="38414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8</a:t>
            </a:fld>
            <a:endParaRPr lang="en-US" dirty="0"/>
          </a:p>
        </p:txBody>
      </p:sp>
    </p:spTree>
    <p:extLst>
      <p:ext uri="{BB962C8B-B14F-4D97-AF65-F5344CB8AC3E}">
        <p14:creationId xmlns:p14="http://schemas.microsoft.com/office/powerpoint/2010/main" val="113706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9</a:t>
            </a:fld>
            <a:endParaRPr lang="en-US" dirty="0"/>
          </a:p>
        </p:txBody>
      </p:sp>
    </p:spTree>
    <p:extLst>
      <p:ext uri="{BB962C8B-B14F-4D97-AF65-F5344CB8AC3E}">
        <p14:creationId xmlns:p14="http://schemas.microsoft.com/office/powerpoint/2010/main" val="76035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12</a:t>
            </a:fld>
            <a:endParaRPr lang="en-US" altLang="en-US" dirty="0"/>
          </a:p>
        </p:txBody>
      </p:sp>
    </p:spTree>
    <p:extLst>
      <p:ext uri="{BB962C8B-B14F-4D97-AF65-F5344CB8AC3E}">
        <p14:creationId xmlns:p14="http://schemas.microsoft.com/office/powerpoint/2010/main" val="163232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3440-C8D4-4118-BABD-60955B522C6B}" type="slidenum">
              <a:rPr lang="en-US" altLang="en-US" smtClean="0"/>
              <a:pPr/>
              <a:t>13</a:t>
            </a:fld>
            <a:endParaRPr lang="en-US" altLang="en-US" dirty="0"/>
          </a:p>
        </p:txBody>
      </p:sp>
    </p:spTree>
    <p:extLst>
      <p:ext uri="{BB962C8B-B14F-4D97-AF65-F5344CB8AC3E}">
        <p14:creationId xmlns:p14="http://schemas.microsoft.com/office/powerpoint/2010/main" val="413833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14</a:t>
            </a:fld>
            <a:endParaRPr lang="en-US" dirty="0"/>
          </a:p>
        </p:txBody>
      </p:sp>
    </p:spTree>
    <p:extLst>
      <p:ext uri="{BB962C8B-B14F-4D97-AF65-F5344CB8AC3E}">
        <p14:creationId xmlns:p14="http://schemas.microsoft.com/office/powerpoint/2010/main" val="170022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AFEB4-D3B1-4B2B-886A-D509A78C5121}" type="slidenum">
              <a:rPr lang="en-US" smtClean="0"/>
              <a:pPr/>
              <a:t>16</a:t>
            </a:fld>
            <a:endParaRPr lang="en-US" dirty="0"/>
          </a:p>
        </p:txBody>
      </p:sp>
    </p:spTree>
    <p:extLst>
      <p:ext uri="{BB962C8B-B14F-4D97-AF65-F5344CB8AC3E}">
        <p14:creationId xmlns:p14="http://schemas.microsoft.com/office/powerpoint/2010/main" val="243077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2540950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207513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00193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141993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37253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198775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21240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40119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83931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51054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5270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106917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139273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19305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21436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51D24-5CE4-4826-A348-A548A9335930}" type="datetimeFigureOut">
              <a:rPr lang="en-US" smtClean="0"/>
              <a:pPr/>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376729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951D24-5CE4-4826-A348-A548A9335930}" type="datetimeFigureOut">
              <a:rPr lang="en-US" smtClean="0"/>
              <a:pPr/>
              <a:t>11/30/2021</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6D85341-A579-489E-8A22-34B3140C92BA}" type="slidenum">
              <a:rPr lang="en-US" smtClean="0"/>
              <a:pPr/>
              <a:t>‹#›</a:t>
            </a:fld>
            <a:endParaRPr lang="en-US" dirty="0"/>
          </a:p>
        </p:txBody>
      </p:sp>
    </p:spTree>
    <p:extLst>
      <p:ext uri="{BB962C8B-B14F-4D97-AF65-F5344CB8AC3E}">
        <p14:creationId xmlns:p14="http://schemas.microsoft.com/office/powerpoint/2010/main" val="4186302513"/>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7.xml"/><Relationship Id="rId7" Type="http://schemas.openxmlformats.org/officeDocument/2006/relationships/diagramQuickStyle" Target="../diagrams/quickStyle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7.xml"/><Relationship Id="rId7" Type="http://schemas.openxmlformats.org/officeDocument/2006/relationships/diagramColors" Target="../diagrams/colors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7.xml"/><Relationship Id="rId7" Type="http://schemas.openxmlformats.org/officeDocument/2006/relationships/diagramQuickStyle" Target="../diagrams/quickStyle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7.xml"/><Relationship Id="rId7" Type="http://schemas.openxmlformats.org/officeDocument/2006/relationships/diagramQuickStyle" Target="../diagrams/quickStyle1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7.xml"/><Relationship Id="rId7" Type="http://schemas.openxmlformats.org/officeDocument/2006/relationships/diagramQuickStyle" Target="../diagrams/quickStyle1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png"/><Relationship Id="rId4" Type="http://schemas.openxmlformats.org/officeDocument/2006/relationships/notesSlide" Target="../notesSlides/notesSlide23.xml"/><Relationship Id="rId9" Type="http://schemas.microsoft.com/office/2007/relationships/diagramDrawing" Target="../diagrams/drawing1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341217" y="792825"/>
            <a:ext cx="6973983" cy="2255175"/>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5400" b="1" i="1" dirty="0">
                <a:solidFill>
                  <a:schemeClr val="accent2">
                    <a:lumMod val="60000"/>
                    <a:lumOff val="40000"/>
                  </a:schemeClr>
                </a:solidFill>
                <a:latin typeface="+mj-lt"/>
                <a:ea typeface="+mj-ea"/>
                <a:cs typeface="+mj-cs"/>
              </a:rPr>
              <a:t>A Surge-Arrester </a:t>
            </a:r>
          </a:p>
          <a:p>
            <a:pPr algn="ctr">
              <a:lnSpc>
                <a:spcPct val="90000"/>
              </a:lnSpc>
              <a:spcBef>
                <a:spcPct val="0"/>
              </a:spcBef>
              <a:spcAft>
                <a:spcPts val="600"/>
              </a:spcAft>
            </a:pPr>
            <a:r>
              <a:rPr lang="en-US" sz="5400" b="1" i="1" dirty="0">
                <a:solidFill>
                  <a:schemeClr val="accent2">
                    <a:lumMod val="60000"/>
                    <a:lumOff val="40000"/>
                  </a:schemeClr>
                </a:solidFill>
                <a:latin typeface="+mj-lt"/>
                <a:ea typeface="+mj-ea"/>
                <a:cs typeface="+mj-cs"/>
              </a:rPr>
              <a:t>for </a:t>
            </a:r>
          </a:p>
          <a:p>
            <a:pPr algn="ctr">
              <a:lnSpc>
                <a:spcPct val="90000"/>
              </a:lnSpc>
              <a:spcBef>
                <a:spcPct val="0"/>
              </a:spcBef>
              <a:spcAft>
                <a:spcPts val="600"/>
              </a:spcAft>
            </a:pPr>
            <a:r>
              <a:rPr lang="en-US" sz="5400" b="1" i="1" dirty="0">
                <a:solidFill>
                  <a:schemeClr val="accent2">
                    <a:lumMod val="60000"/>
                    <a:lumOff val="40000"/>
                  </a:schemeClr>
                </a:solidFill>
                <a:latin typeface="+mj-lt"/>
                <a:ea typeface="+mj-ea"/>
                <a:cs typeface="+mj-cs"/>
              </a:rPr>
              <a:t>GIC Suppression </a:t>
            </a:r>
          </a:p>
          <a:p>
            <a:pPr algn="ctr">
              <a:lnSpc>
                <a:spcPct val="90000"/>
              </a:lnSpc>
              <a:spcBef>
                <a:spcPct val="0"/>
              </a:spcBef>
              <a:spcAft>
                <a:spcPts val="600"/>
              </a:spcAft>
            </a:pPr>
            <a:br>
              <a:rPr lang="en-US" sz="5400" dirty="0">
                <a:solidFill>
                  <a:schemeClr val="accent1"/>
                </a:solidFill>
                <a:latin typeface="+mj-lt"/>
                <a:ea typeface="+mj-ea"/>
                <a:cs typeface="+mj-cs"/>
              </a:rPr>
            </a:br>
            <a:endParaRPr lang="en-US" sz="5400" dirty="0">
              <a:solidFill>
                <a:schemeClr val="accent1"/>
              </a:solidFill>
              <a:latin typeface="+mj-lt"/>
              <a:ea typeface="+mj-ea"/>
              <a:cs typeface="+mj-cs"/>
            </a:endParaRPr>
          </a:p>
        </p:txBody>
      </p:sp>
      <p:sp>
        <p:nvSpPr>
          <p:cNvPr id="5" name="Rectangle 4"/>
          <p:cNvSpPr/>
          <p:nvPr/>
        </p:nvSpPr>
        <p:spPr>
          <a:xfrm>
            <a:off x="2362200" y="3962400"/>
            <a:ext cx="3983701" cy="2359949"/>
          </a:xfrm>
          <a:prstGeom prst="rect">
            <a:avLst/>
          </a:prstGeom>
        </p:spPr>
        <p:txBody>
          <a:bodyPr vert="horz" lIns="91440" tIns="45720" rIns="91440" bIns="45720" rtlCol="0">
            <a:normAutofit fontScale="77500" lnSpcReduction="20000"/>
          </a:bodyPr>
          <a:lstStyle/>
          <a:p>
            <a:pPr fontAlgn="auto">
              <a:spcBef>
                <a:spcPts val="1000"/>
              </a:spcBef>
              <a:buClr>
                <a:schemeClr val="accent1"/>
              </a:buClr>
              <a:buSzPct val="80000"/>
              <a:defRPr/>
            </a:pPr>
            <a:r>
              <a:rPr lang="en-US" sz="2600" dirty="0">
                <a:solidFill>
                  <a:schemeClr val="tx1">
                    <a:lumMod val="75000"/>
                    <a:lumOff val="25000"/>
                  </a:schemeClr>
                </a:solidFill>
              </a:rPr>
              <a:t>Alberto Ramirez Orquin                      </a:t>
            </a:r>
          </a:p>
          <a:p>
            <a:pPr fontAlgn="auto">
              <a:spcBef>
                <a:spcPts val="1000"/>
              </a:spcBef>
              <a:buClr>
                <a:schemeClr val="accent1"/>
              </a:buClr>
              <a:buSzPct val="80000"/>
              <a:defRPr/>
            </a:pPr>
            <a:r>
              <a:rPr lang="en-US" sz="2600" dirty="0">
                <a:solidFill>
                  <a:schemeClr val="tx1">
                    <a:lumMod val="75000"/>
                    <a:lumOff val="25000"/>
                  </a:schemeClr>
                </a:solidFill>
              </a:rPr>
              <a:t>     Vanessa Ramirez                       </a:t>
            </a:r>
          </a:p>
          <a:p>
            <a:pPr fontAlgn="auto">
              <a:spcBef>
                <a:spcPts val="1000"/>
              </a:spcBef>
              <a:buClr>
                <a:schemeClr val="accent1"/>
              </a:buClr>
              <a:buSzPct val="80000"/>
              <a:defRPr/>
            </a:pPr>
            <a:endParaRPr lang="en-US" dirty="0">
              <a:solidFill>
                <a:schemeClr val="tx1">
                  <a:lumMod val="75000"/>
                  <a:lumOff val="25000"/>
                </a:schemeClr>
              </a:solidFill>
            </a:endParaRPr>
          </a:p>
          <a:p>
            <a:pPr fontAlgn="auto">
              <a:spcBef>
                <a:spcPts val="1000"/>
              </a:spcBef>
              <a:buClr>
                <a:schemeClr val="accent1"/>
              </a:buClr>
              <a:buSzPct val="80000"/>
              <a:defRPr/>
            </a:pPr>
            <a:r>
              <a:rPr lang="en-US" dirty="0">
                <a:solidFill>
                  <a:schemeClr val="tx1">
                    <a:lumMod val="75000"/>
                    <a:lumOff val="25000"/>
                  </a:schemeClr>
                </a:solidFill>
              </a:rPr>
              <a:t>          </a:t>
            </a:r>
          </a:p>
          <a:p>
            <a:pPr fontAlgn="auto">
              <a:spcBef>
                <a:spcPts val="1000"/>
              </a:spcBef>
              <a:buClr>
                <a:schemeClr val="accent1"/>
              </a:buClr>
              <a:buSzPct val="80000"/>
              <a:defRPr/>
            </a:pPr>
            <a:endParaRPr lang="en-US" dirty="0">
              <a:solidFill>
                <a:schemeClr val="tx1">
                  <a:lumMod val="75000"/>
                  <a:lumOff val="25000"/>
                </a:schemeClr>
              </a:solidFill>
            </a:endParaRPr>
          </a:p>
          <a:p>
            <a:pPr fontAlgn="auto">
              <a:spcBef>
                <a:spcPts val="1000"/>
              </a:spcBef>
              <a:buClr>
                <a:schemeClr val="accent1"/>
              </a:buClr>
              <a:buSzPct val="80000"/>
              <a:defRPr/>
            </a:pPr>
            <a:r>
              <a:rPr lang="en-US" dirty="0">
                <a:solidFill>
                  <a:schemeClr val="tx1">
                    <a:lumMod val="75000"/>
                    <a:lumOff val="25000"/>
                  </a:schemeClr>
                </a:solidFill>
              </a:rPr>
              <a:t>  </a:t>
            </a:r>
            <a:r>
              <a:rPr lang="en-US" sz="2800" dirty="0">
                <a:solidFill>
                  <a:schemeClr val="tx1">
                    <a:lumMod val="75000"/>
                    <a:lumOff val="25000"/>
                  </a:schemeClr>
                </a:solidFill>
              </a:rPr>
              <a:t>Resilient Grids, LLC</a:t>
            </a:r>
          </a:p>
          <a:p>
            <a:pPr fontAlgn="auto">
              <a:spcBef>
                <a:spcPts val="1000"/>
              </a:spcBef>
              <a:buClr>
                <a:schemeClr val="accent1"/>
              </a:buClr>
              <a:buSzPct val="80000"/>
              <a:defRPr/>
            </a:pPr>
            <a:r>
              <a:rPr lang="en-US" dirty="0">
                <a:solidFill>
                  <a:schemeClr val="tx1">
                    <a:lumMod val="75000"/>
                    <a:lumOff val="25000"/>
                  </a:schemeClr>
                </a:solidFill>
              </a:rPr>
              <a:t> </a:t>
            </a:r>
          </a:p>
        </p:txBody>
      </p:sp>
      <p:pic>
        <p:nvPicPr>
          <p:cNvPr id="3" name="Picture 2"/>
          <p:cNvPicPr>
            <a:picLocks noChangeAspect="1"/>
          </p:cNvPicPr>
          <p:nvPr/>
        </p:nvPicPr>
        <p:blipFill>
          <a:blip r:embed="rId5"/>
          <a:stretch>
            <a:fillRect/>
          </a:stretch>
        </p:blipFill>
        <p:spPr>
          <a:xfrm>
            <a:off x="685800" y="5911702"/>
            <a:ext cx="609600" cy="793898"/>
          </a:xfrm>
          <a:prstGeom prst="rect">
            <a:avLst/>
          </a:prstGeom>
        </p:spPr>
      </p:pic>
      <p:pic>
        <p:nvPicPr>
          <p:cNvPr id="6" name="Audio 5">
            <a:hlinkClick r:id="" action="ppaction://media"/>
            <a:extLst>
              <a:ext uri="{FF2B5EF4-FFF2-40B4-BE49-F238E27FC236}">
                <a16:creationId xmlns:a16="http://schemas.microsoft.com/office/drawing/2014/main" id="{777D5A71-7801-4531-8508-1AD6F3D13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141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121"/>
    </mc:Choice>
    <mc:Fallback xmlns="">
      <p:transition spd="slow" advTm="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E0FF9A-643A-4CFB-B1D4-BCA6677E10BD}"/>
              </a:ext>
            </a:extLst>
          </p:cNvPr>
          <p:cNvSpPr txBox="1"/>
          <p:nvPr/>
        </p:nvSpPr>
        <p:spPr>
          <a:xfrm>
            <a:off x="336550" y="1378252"/>
            <a:ext cx="2660686" cy="4093028"/>
          </a:xfrm>
          <a:prstGeom prst="rect">
            <a:avLst/>
          </a:prstGeom>
        </p:spPr>
        <p:txBody>
          <a:bodyPr vert="horz" lIns="91440" tIns="45720" rIns="91440" bIns="45720" rtlCol="0" anchor="ctr">
            <a:normAutofit/>
          </a:bodyPr>
          <a:lstStyle/>
          <a:p>
            <a:pPr marL="0" marR="0">
              <a:spcBef>
                <a:spcPct val="0"/>
              </a:spcBef>
              <a:spcAft>
                <a:spcPts val="600"/>
              </a:spcAft>
            </a:pPr>
            <a:r>
              <a:rPr lang="en-US" sz="3800" b="1" i="1" dirty="0">
                <a:solidFill>
                  <a:schemeClr val="accent2">
                    <a:lumMod val="60000"/>
                    <a:lumOff val="40000"/>
                  </a:schemeClr>
                </a:solidFill>
                <a:latin typeface="+mj-lt"/>
                <a:ea typeface="+mj-ea"/>
                <a:cs typeface="+mj-cs"/>
              </a:rPr>
              <a:t>Potential Challenges Revealed</a:t>
            </a:r>
          </a:p>
        </p:txBody>
      </p:sp>
      <p:grpSp>
        <p:nvGrpSpPr>
          <p:cNvPr id="25" name="Group 24">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26" name="Straight Connector 25">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35">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86DACE02-2BE8-459A-9EA3-DB400A0CE8A0}"/>
              </a:ext>
            </a:extLst>
          </p:cNvPr>
          <p:cNvGraphicFramePr/>
          <p:nvPr>
            <p:extLst>
              <p:ext uri="{D42A27DB-BD31-4B8C-83A1-F6EECF244321}">
                <p14:modId xmlns:p14="http://schemas.microsoft.com/office/powerpoint/2010/main" val="3198058005"/>
              </p:ext>
            </p:extLst>
          </p:nvPr>
        </p:nvGraphicFramePr>
        <p:xfrm>
          <a:off x="3657635" y="944563"/>
          <a:ext cx="4992577" cy="4921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684DE141-6352-4F49-87D3-26547F190A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6669625"/>
      </p:ext>
    </p:extLst>
  </p:cSld>
  <p:clrMapOvr>
    <a:masterClrMapping/>
  </p:clrMapOvr>
  <mc:AlternateContent xmlns:mc="http://schemas.openxmlformats.org/markup-compatibility/2006" xmlns:p14="http://schemas.microsoft.com/office/powerpoint/2010/main">
    <mc:Choice Requires="p14">
      <p:transition spd="slow" p14:dur="2000" advTm="27425"/>
    </mc:Choice>
    <mc:Fallback xmlns="">
      <p:transition spd="slow" advTm="2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FA844EB-B4EF-4B2F-95CF-9E5C16B5B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3" name="Straight Connector 32">
              <a:extLst>
                <a:ext uri="{FF2B5EF4-FFF2-40B4-BE49-F238E27FC236}">
                  <a16:creationId xmlns:a16="http://schemas.microsoft.com/office/drawing/2014/main" id="{D31205C9-9B34-4789-AA9B-D7B86D3A10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C1E24DB-0094-4D06-8F57-85C95C8743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DE703DF5-9BDF-42DB-9820-EDEAC68B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045EAFA8-4C32-4942-9360-AB2082086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3CAD2203-A7B2-45D8-9240-A3542F0FD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5DC5EF1D-D76F-48F5-ACAF-7F209B64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C021030B-EC50-4CBB-847B-BF6FA8978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E8ACDF8F-1AEB-4514-AC25-BDD3A547F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AD6FF1EB-A33A-4569-B7E2-09FD56D16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B844DC64-9C05-463C-B2AB-40225DA81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44" name="Straight Connector 43">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82600" y="816638"/>
            <a:ext cx="2525519" cy="5224724"/>
          </a:xfrm>
          <a:prstGeom prst="rect">
            <a:avLst/>
          </a:prstGeom>
        </p:spPr>
        <p:txBody>
          <a:bodyPr vert="horz" lIns="91440" tIns="45720" rIns="91440" bIns="45720" rtlCol="0" anchor="ctr">
            <a:normAutofit/>
          </a:bodyPr>
          <a:lstStyle/>
          <a:p>
            <a:pPr>
              <a:spcBef>
                <a:spcPct val="0"/>
              </a:spcBef>
              <a:spcAft>
                <a:spcPts val="600"/>
              </a:spcAft>
            </a:pPr>
            <a:r>
              <a:rPr lang="en-US" sz="3600" b="1" i="1" dirty="0">
                <a:solidFill>
                  <a:schemeClr val="accent2">
                    <a:lumMod val="60000"/>
                    <a:lumOff val="40000"/>
                  </a:schemeClr>
                </a:solidFill>
                <a:latin typeface="+mj-lt"/>
                <a:ea typeface="+mj-ea"/>
                <a:cs typeface="+mj-cs"/>
              </a:rPr>
              <a:t>Apparatus Exposure  Under EMP</a:t>
            </a:r>
          </a:p>
        </p:txBody>
      </p:sp>
      <p:sp>
        <p:nvSpPr>
          <p:cNvPr id="27" name="TextBox 26">
            <a:extLst>
              <a:ext uri="{FF2B5EF4-FFF2-40B4-BE49-F238E27FC236}">
                <a16:creationId xmlns:a16="http://schemas.microsoft.com/office/drawing/2014/main" id="{E50E78EC-0F3D-4E75-997D-F943047A9DE0}"/>
              </a:ext>
            </a:extLst>
          </p:cNvPr>
          <p:cNvSpPr txBox="1"/>
          <p:nvPr/>
        </p:nvSpPr>
        <p:spPr>
          <a:xfrm>
            <a:off x="3702766" y="435638"/>
            <a:ext cx="3464779" cy="5224724"/>
          </a:xfrm>
          <a:prstGeom prst="rect">
            <a:avLst/>
          </a:prstGeom>
        </p:spPr>
        <p:txBody>
          <a:bodyPr vert="horz" lIns="91440" tIns="45720" rIns="91440" bIns="45720" rtlCol="0" anchor="ctr">
            <a:normAutofit/>
          </a:bodyPr>
          <a:lstStyle/>
          <a:p>
            <a:pPr marL="0" marR="0">
              <a:spcBef>
                <a:spcPts val="1000"/>
              </a:spcBef>
              <a:buClr>
                <a:schemeClr val="accent1"/>
              </a:buClr>
              <a:buSzPct val="80000"/>
              <a:buFont typeface="Wingdings 3" charset="2"/>
              <a:buChar char=""/>
            </a:pPr>
            <a:endParaRPr lang="en-US" dirty="0">
              <a:solidFill>
                <a:schemeClr val="tx1">
                  <a:lumMod val="75000"/>
                  <a:lumOff val="25000"/>
                </a:schemeClr>
              </a:solidFill>
              <a:effectLst/>
            </a:endParaRPr>
          </a:p>
          <a:p>
            <a:pPr marL="0" marR="0">
              <a:spcBef>
                <a:spcPts val="1000"/>
              </a:spcBef>
              <a:buClr>
                <a:schemeClr val="accent1"/>
              </a:buClr>
              <a:buSzPct val="80000"/>
              <a:buFont typeface="Wingdings 3" charset="2"/>
              <a:buChar char=""/>
            </a:pPr>
            <a:endParaRPr lang="en-US" dirty="0">
              <a:solidFill>
                <a:schemeClr val="tx1">
                  <a:lumMod val="75000"/>
                  <a:lumOff val="25000"/>
                </a:schemeClr>
              </a:solidFill>
              <a:effectLst/>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rPr>
              <a:t>AC Circuit-Breaker poles</a:t>
            </a:r>
            <a:r>
              <a:rPr lang="en-US" sz="2400" dirty="0">
                <a:solidFill>
                  <a:schemeClr val="tx1">
                    <a:lumMod val="75000"/>
                    <a:lumOff val="25000"/>
                  </a:schemeClr>
                </a:solidFill>
                <a:effectLst/>
              </a:rPr>
              <a:t> potentially </a:t>
            </a:r>
            <a:r>
              <a:rPr lang="en-US" sz="2400" dirty="0">
                <a:solidFill>
                  <a:schemeClr val="tx1">
                    <a:lumMod val="75000"/>
                    <a:lumOff val="25000"/>
                  </a:schemeClr>
                </a:solidFill>
              </a:rPr>
              <a:t>exposed to a welding effect from a strong DC-arc (regardless of interruption outcome)</a:t>
            </a:r>
          </a:p>
        </p:txBody>
      </p:sp>
      <p:pic>
        <p:nvPicPr>
          <p:cNvPr id="2" name="Audio 1">
            <a:hlinkClick r:id="" action="ppaction://media"/>
            <a:extLst>
              <a:ext uri="{FF2B5EF4-FFF2-40B4-BE49-F238E27FC236}">
                <a16:creationId xmlns:a16="http://schemas.microsoft.com/office/drawing/2014/main" id="{F0F748BF-60A0-420D-8F2A-3C05BC369D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8203962"/>
      </p:ext>
    </p:extLst>
  </p:cSld>
  <p:clrMapOvr>
    <a:masterClrMapping/>
  </p:clrMapOvr>
  <p:transition advTm="193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0" name="Group 35">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7" name="Straight Connector 36">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2" name="Rectangle 4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idx="4294967295"/>
          </p:nvPr>
        </p:nvSpPr>
        <p:spPr>
          <a:xfrm>
            <a:off x="473088" y="1634899"/>
            <a:ext cx="2660686" cy="4093028"/>
          </a:xfrm>
        </p:spPr>
        <p:txBody>
          <a:bodyPr vert="horz" lIns="91440" tIns="45720" rIns="91440" bIns="45720" rtlCol="0" anchor="ctr">
            <a:normAutofit/>
          </a:bodyPr>
          <a:lstStyle/>
          <a:p>
            <a:pPr>
              <a:defRPr/>
            </a:pPr>
            <a:r>
              <a:rPr lang="en-US" sz="3800" b="1" i="1" dirty="0">
                <a:solidFill>
                  <a:schemeClr val="accent2">
                    <a:lumMod val="60000"/>
                    <a:lumOff val="40000"/>
                  </a:schemeClr>
                </a:solidFill>
              </a:rPr>
              <a:t>Grid Security</a:t>
            </a:r>
            <a:br>
              <a:rPr lang="en-US" sz="3800" dirty="0"/>
            </a:br>
            <a:endParaRPr lang="en-US" sz="3800" b="1" dirty="0"/>
          </a:p>
        </p:txBody>
      </p:sp>
      <p:grpSp>
        <p:nvGrpSpPr>
          <p:cNvPr id="63" name="Group 4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51" name="Straight Connector 5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5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1" name="Rectangle 6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87063" y="609601"/>
            <a:ext cx="4133472" cy="5175624"/>
          </a:xfrm>
          <a:prstGeom prst="rect">
            <a:avLst/>
          </a:prstGeom>
        </p:spPr>
        <p:txBody>
          <a:bodyPr vert="horz" lIns="91440" tIns="45720" rIns="91440" bIns="45720" rtlCol="0" anchor="ctr">
            <a:normAutofit/>
          </a:bodyPr>
          <a:lstStyle/>
          <a:p>
            <a:pPr fontAlgn="auto">
              <a:spcBef>
                <a:spcPts val="1000"/>
              </a:spcBef>
              <a:buClr>
                <a:schemeClr val="accent1"/>
              </a:buClr>
              <a:buSzPct val="80000"/>
              <a:buFont typeface="Wingdings 3" charset="2"/>
              <a:buChar char=""/>
              <a:defRPr/>
            </a:pPr>
            <a:endParaRPr lang="en-US" dirty="0">
              <a:solidFill>
                <a:srgbClr val="FFFFFF"/>
              </a:solidFill>
            </a:endParaRPr>
          </a:p>
        </p:txBody>
      </p:sp>
      <p:graphicFrame>
        <p:nvGraphicFramePr>
          <p:cNvPr id="65" name="TextBox 29">
            <a:extLst>
              <a:ext uri="{FF2B5EF4-FFF2-40B4-BE49-F238E27FC236}">
                <a16:creationId xmlns:a16="http://schemas.microsoft.com/office/drawing/2014/main" id="{CB3557D7-61D5-4F3E-9231-8F22EA3BF6F9}"/>
              </a:ext>
            </a:extLst>
          </p:cNvPr>
          <p:cNvGraphicFramePr/>
          <p:nvPr>
            <p:extLst>
              <p:ext uri="{D42A27DB-BD31-4B8C-83A1-F6EECF244321}">
                <p14:modId xmlns:p14="http://schemas.microsoft.com/office/powerpoint/2010/main" val="1928414083"/>
              </p:ext>
            </p:extLst>
          </p:nvPr>
        </p:nvGraphicFramePr>
        <p:xfrm>
          <a:off x="3743021" y="1102630"/>
          <a:ext cx="4992577"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94BF5AB7-479B-45D3-8309-8BDDC27AE3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8845495"/>
      </p:ext>
    </p:extLst>
  </p:cSld>
  <p:clrMapOvr>
    <a:masterClrMapping/>
  </p:clrMapOvr>
  <p:transition spd="slow" advTm="14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0" name="Group 35">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7" name="Straight Connector 36">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2" name="Rectangle 4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idx="4294967295"/>
          </p:nvPr>
        </p:nvSpPr>
        <p:spPr>
          <a:xfrm>
            <a:off x="342406" y="1742933"/>
            <a:ext cx="2660686" cy="4093028"/>
          </a:xfrm>
        </p:spPr>
        <p:txBody>
          <a:bodyPr vert="horz" lIns="91440" tIns="45720" rIns="91440" bIns="45720" rtlCol="0" anchor="ctr">
            <a:normAutofit/>
          </a:bodyPr>
          <a:lstStyle/>
          <a:p>
            <a:pPr>
              <a:lnSpc>
                <a:spcPct val="90000"/>
              </a:lnSpc>
              <a:defRPr/>
            </a:pPr>
            <a:r>
              <a:rPr lang="en-US" sz="3200" b="1" i="1" dirty="0">
                <a:solidFill>
                  <a:schemeClr val="accent2">
                    <a:lumMod val="60000"/>
                    <a:lumOff val="40000"/>
                  </a:schemeClr>
                </a:solidFill>
              </a:rPr>
              <a:t>The Critical Importance of GIC Suppression</a:t>
            </a:r>
            <a:br>
              <a:rPr lang="en-US" sz="3200" dirty="0"/>
            </a:br>
            <a:endParaRPr lang="en-US" sz="3200" b="1" dirty="0"/>
          </a:p>
        </p:txBody>
      </p:sp>
      <p:grpSp>
        <p:nvGrpSpPr>
          <p:cNvPr id="63" name="Group 4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51" name="Straight Connector 5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5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1" name="Rectangle 6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84041" y="705098"/>
            <a:ext cx="4133472" cy="5175624"/>
          </a:xfrm>
          <a:prstGeom prst="rect">
            <a:avLst/>
          </a:prstGeom>
        </p:spPr>
        <p:txBody>
          <a:bodyPr vert="horz" lIns="91440" tIns="45720" rIns="91440" bIns="45720" rtlCol="0" anchor="ctr">
            <a:normAutofit/>
          </a:bodyPr>
          <a:lstStyle/>
          <a:p>
            <a:pPr fontAlgn="auto">
              <a:spcBef>
                <a:spcPts val="1000"/>
              </a:spcBef>
              <a:buClr>
                <a:schemeClr val="accent1"/>
              </a:buClr>
              <a:buSzPct val="80000"/>
              <a:buFont typeface="Wingdings 3" charset="2"/>
              <a:buChar char=""/>
              <a:defRPr/>
            </a:pPr>
            <a:endParaRPr lang="en-US" dirty="0">
              <a:solidFill>
                <a:srgbClr val="FFFFFF"/>
              </a:solidFill>
            </a:endParaRPr>
          </a:p>
        </p:txBody>
      </p:sp>
      <p:graphicFrame>
        <p:nvGraphicFramePr>
          <p:cNvPr id="65" name="TextBox 29">
            <a:extLst>
              <a:ext uri="{FF2B5EF4-FFF2-40B4-BE49-F238E27FC236}">
                <a16:creationId xmlns:a16="http://schemas.microsoft.com/office/drawing/2014/main" id="{7A8B9B58-87B0-455A-8BE4-D2126DF5CA19}"/>
              </a:ext>
            </a:extLst>
          </p:cNvPr>
          <p:cNvGraphicFramePr/>
          <p:nvPr>
            <p:extLst>
              <p:ext uri="{D42A27DB-BD31-4B8C-83A1-F6EECF244321}">
                <p14:modId xmlns:p14="http://schemas.microsoft.com/office/powerpoint/2010/main" val="1980176242"/>
              </p:ext>
            </p:extLst>
          </p:nvPr>
        </p:nvGraphicFramePr>
        <p:xfrm>
          <a:off x="3657635" y="944563"/>
          <a:ext cx="4992577"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A4857721-8EFE-4A4A-BA64-2F1F734F2D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95278"/>
      </p:ext>
    </p:extLst>
  </p:cSld>
  <p:clrMapOvr>
    <a:masterClrMapping/>
  </p:clrMapOvr>
  <p:transition spd="slow" advTm="19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35CB9E2-3DA0-46B0-82C3-967B5A6715CB}"/>
              </a:ext>
            </a:extLst>
          </p:cNvPr>
          <p:cNvSpPr txBox="1"/>
          <p:nvPr/>
        </p:nvSpPr>
        <p:spPr>
          <a:xfrm>
            <a:off x="1524000" y="628357"/>
            <a:ext cx="5283200" cy="1320800"/>
          </a:xfrm>
          <a:prstGeom prst="rect">
            <a:avLst/>
          </a:prstGeom>
        </p:spPr>
        <p:txBody>
          <a:bodyPr vert="horz" lIns="91440" tIns="45720" rIns="91440" bIns="45720" rtlCol="0" anchor="t">
            <a:normAutofit/>
          </a:bodyPr>
          <a:lstStyle/>
          <a:p>
            <a:pPr marL="0" marR="0">
              <a:spcBef>
                <a:spcPct val="0"/>
              </a:spcBef>
              <a:spcAft>
                <a:spcPts val="800"/>
              </a:spcAft>
            </a:pPr>
            <a:r>
              <a:rPr lang="en-US" sz="3600" b="1" i="1" dirty="0">
                <a:solidFill>
                  <a:schemeClr val="accent2">
                    <a:lumMod val="60000"/>
                    <a:lumOff val="40000"/>
                  </a:schemeClr>
                </a:solidFill>
                <a:effectLst/>
                <a:latin typeface="+mj-lt"/>
                <a:ea typeface="+mj-ea"/>
                <a:cs typeface="+mj-cs"/>
              </a:rPr>
              <a:t>Selected References for Grid GIC Control</a:t>
            </a:r>
          </a:p>
        </p:txBody>
      </p:sp>
      <p:sp>
        <p:nvSpPr>
          <p:cNvPr id="3" name="TextBox 2">
            <a:extLst>
              <a:ext uri="{FF2B5EF4-FFF2-40B4-BE49-F238E27FC236}">
                <a16:creationId xmlns:a16="http://schemas.microsoft.com/office/drawing/2014/main" id="{AF2B17A6-3F4C-43CE-A8E5-4CC5CCB47AF6}"/>
              </a:ext>
            </a:extLst>
          </p:cNvPr>
          <p:cNvSpPr txBox="1"/>
          <p:nvPr/>
        </p:nvSpPr>
        <p:spPr>
          <a:xfrm>
            <a:off x="508000" y="2348870"/>
            <a:ext cx="6807200" cy="3880773"/>
          </a:xfrm>
          <a:prstGeom prst="rect">
            <a:avLst/>
          </a:prstGeom>
        </p:spPr>
        <p:txBody>
          <a:bodyPr vert="horz" lIns="91440" tIns="45720" rIns="91440" bIns="45720" rtlCol="0">
            <a:noAutofit/>
          </a:bodyPr>
          <a:lstStyle/>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Zhenhua Wang, Aster Amahatsion, Jovil Rajesh Benny Stephen, Larry Anderson, </a:t>
            </a:r>
            <a:r>
              <a:rPr lang="en-US" sz="1500" b="1" i="1" dirty="0">
                <a:solidFill>
                  <a:schemeClr val="tx1">
                    <a:lumMod val="75000"/>
                    <a:lumOff val="25000"/>
                  </a:schemeClr>
                </a:solidFill>
                <a:effectLst/>
              </a:rPr>
              <a:t> </a:t>
            </a:r>
            <a:r>
              <a:rPr lang="en-US" sz="1500" dirty="0">
                <a:solidFill>
                  <a:schemeClr val="tx1">
                    <a:lumMod val="75000"/>
                    <a:lumOff val="25000"/>
                  </a:schemeClr>
                </a:solidFill>
                <a:effectLst/>
              </a:rPr>
              <a:t>American Electric Power</a:t>
            </a:r>
            <a:r>
              <a:rPr lang="en-US" sz="1500" b="1" dirty="0">
                <a:solidFill>
                  <a:schemeClr val="tx1">
                    <a:lumMod val="75000"/>
                    <a:lumOff val="25000"/>
                  </a:schemeClr>
                </a:solidFill>
                <a:effectLst/>
              </a:rPr>
              <a:t>, “GIC Flow Characteristics and Mitigation”.</a:t>
            </a:r>
            <a:r>
              <a:rPr lang="en-US" sz="1500" dirty="0">
                <a:solidFill>
                  <a:schemeClr val="tx1">
                    <a:lumMod val="75000"/>
                    <a:lumOff val="25000"/>
                  </a:schemeClr>
                </a:solidFill>
                <a:effectLst/>
              </a:rPr>
              <a:t> CIGRE USNC  GOTF 2017 </a:t>
            </a:r>
            <a:r>
              <a:rPr lang="en-US" sz="1500" dirty="0" err="1">
                <a:solidFill>
                  <a:schemeClr val="tx1">
                    <a:lumMod val="75000"/>
                    <a:lumOff val="25000"/>
                  </a:schemeClr>
                </a:solidFill>
                <a:effectLst/>
              </a:rPr>
              <a:t>Symposioum</a:t>
            </a:r>
            <a:r>
              <a:rPr lang="en-US" sz="1500" dirty="0">
                <a:solidFill>
                  <a:schemeClr val="tx1">
                    <a:lumMod val="75000"/>
                    <a:lumOff val="25000"/>
                  </a:schemeClr>
                </a:solidFill>
                <a:effectLst/>
              </a:rPr>
              <a:t> Paper Session 090217.</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K. S. </a:t>
            </a:r>
            <a:r>
              <a:rPr lang="en-US" sz="1500" dirty="0" err="1">
                <a:solidFill>
                  <a:schemeClr val="tx1">
                    <a:lumMod val="75000"/>
                    <a:lumOff val="25000"/>
                  </a:schemeClr>
                </a:solidFill>
                <a:effectLst/>
              </a:rPr>
              <a:t>Shetye</a:t>
            </a:r>
            <a:r>
              <a:rPr lang="en-US" sz="1500" dirty="0">
                <a:solidFill>
                  <a:schemeClr val="tx1">
                    <a:lumMod val="75000"/>
                    <a:lumOff val="25000"/>
                  </a:schemeClr>
                </a:solidFill>
                <a:effectLst/>
              </a:rPr>
              <a:t>, T. J. </a:t>
            </a:r>
            <a:r>
              <a:rPr lang="en-US" sz="1500" dirty="0" err="1">
                <a:solidFill>
                  <a:schemeClr val="tx1">
                    <a:lumMod val="75000"/>
                    <a:lumOff val="25000"/>
                  </a:schemeClr>
                </a:solidFill>
                <a:effectLst/>
              </a:rPr>
              <a:t>Overbye</a:t>
            </a:r>
            <a:r>
              <a:rPr lang="en-US" sz="1500" dirty="0">
                <a:solidFill>
                  <a:schemeClr val="tx1">
                    <a:lumMod val="75000"/>
                    <a:lumOff val="25000"/>
                  </a:schemeClr>
                </a:solidFill>
                <a:effectLst/>
              </a:rPr>
              <a:t>, Q. </a:t>
            </a:r>
            <a:r>
              <a:rPr lang="en-US" sz="1500" dirty="0" err="1">
                <a:solidFill>
                  <a:schemeClr val="tx1">
                    <a:lumMod val="75000"/>
                    <a:lumOff val="25000"/>
                  </a:schemeClr>
                </a:solidFill>
                <a:effectLst/>
              </a:rPr>
              <a:t>Qiu</a:t>
            </a:r>
            <a:r>
              <a:rPr lang="en-US" sz="1500" dirty="0">
                <a:solidFill>
                  <a:schemeClr val="tx1">
                    <a:lumMod val="75000"/>
                    <a:lumOff val="25000"/>
                  </a:schemeClr>
                </a:solidFill>
                <a:effectLst/>
              </a:rPr>
              <a:t> and J. </a:t>
            </a:r>
            <a:r>
              <a:rPr lang="en-US" sz="1500" dirty="0" err="1">
                <a:solidFill>
                  <a:schemeClr val="tx1">
                    <a:lumMod val="75000"/>
                    <a:lumOff val="25000"/>
                  </a:schemeClr>
                </a:solidFill>
                <a:effectLst/>
              </a:rPr>
              <a:t>Fleeman</a:t>
            </a:r>
            <a:r>
              <a:rPr lang="en-US" sz="1500" dirty="0">
                <a:solidFill>
                  <a:schemeClr val="tx1">
                    <a:lumMod val="75000"/>
                    <a:lumOff val="25000"/>
                  </a:schemeClr>
                </a:solidFill>
                <a:effectLst/>
              </a:rPr>
              <a:t>, </a:t>
            </a:r>
            <a:r>
              <a:rPr lang="en-US" sz="1500" b="1" dirty="0">
                <a:solidFill>
                  <a:schemeClr val="tx1">
                    <a:lumMod val="75000"/>
                    <a:lumOff val="25000"/>
                  </a:schemeClr>
                </a:solidFill>
                <a:effectLst/>
              </a:rPr>
              <a:t>"Geomagnetic disturbance modeling results for the AEP system: A case study", </a:t>
            </a:r>
            <a:r>
              <a:rPr lang="en-US" sz="1500" i="1" dirty="0">
                <a:solidFill>
                  <a:schemeClr val="tx1">
                    <a:lumMod val="75000"/>
                    <a:lumOff val="25000"/>
                  </a:schemeClr>
                </a:solidFill>
                <a:effectLst/>
              </a:rPr>
              <a:t>Proc. IEEE Power Energy Soc. Gen. Meeting</a:t>
            </a:r>
            <a:r>
              <a:rPr lang="en-US" sz="1500" dirty="0">
                <a:solidFill>
                  <a:schemeClr val="tx1">
                    <a:lumMod val="75000"/>
                    <a:lumOff val="25000"/>
                  </a:schemeClr>
                </a:solidFill>
                <a:effectLst/>
              </a:rPr>
              <a:t>, pp. 1-5, Jul. 2013.</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H. Etemadi and A. Rezaei-</a:t>
            </a:r>
            <a:r>
              <a:rPr lang="en-US" sz="1500" dirty="0" err="1">
                <a:solidFill>
                  <a:schemeClr val="tx1">
                    <a:lumMod val="75000"/>
                    <a:lumOff val="25000"/>
                  </a:schemeClr>
                </a:solidFill>
                <a:effectLst/>
              </a:rPr>
              <a:t>Zare</a:t>
            </a:r>
            <a:r>
              <a:rPr lang="en-US" sz="1500" dirty="0">
                <a:solidFill>
                  <a:schemeClr val="tx1">
                    <a:lumMod val="75000"/>
                    <a:lumOff val="25000"/>
                  </a:schemeClr>
                </a:solidFill>
                <a:effectLst/>
              </a:rPr>
              <a:t>, "</a:t>
            </a:r>
            <a:r>
              <a:rPr lang="en-US" sz="1500" b="1" dirty="0">
                <a:solidFill>
                  <a:schemeClr val="tx1">
                    <a:lumMod val="75000"/>
                    <a:lumOff val="25000"/>
                  </a:schemeClr>
                </a:solidFill>
                <a:effectLst/>
              </a:rPr>
              <a:t>Optimal Placement of GIC Blocking Devices for Geomagnetic Disturbance Mitigation</a:t>
            </a:r>
            <a:r>
              <a:rPr lang="en-US" sz="1500" dirty="0">
                <a:solidFill>
                  <a:schemeClr val="tx1">
                    <a:lumMod val="75000"/>
                    <a:lumOff val="25000"/>
                  </a:schemeClr>
                </a:solidFill>
                <a:effectLst/>
              </a:rPr>
              <a:t>," in </a:t>
            </a:r>
            <a:r>
              <a:rPr lang="en-US" sz="1500" i="1" dirty="0">
                <a:solidFill>
                  <a:schemeClr val="tx1">
                    <a:lumMod val="75000"/>
                    <a:lumOff val="25000"/>
                  </a:schemeClr>
                </a:solidFill>
                <a:effectLst/>
              </a:rPr>
              <a:t>IEEE Transactions on Power Systems</a:t>
            </a:r>
            <a:r>
              <a:rPr lang="en-US" sz="1500" dirty="0">
                <a:solidFill>
                  <a:schemeClr val="tx1">
                    <a:lumMod val="75000"/>
                    <a:lumOff val="25000"/>
                  </a:schemeClr>
                </a:solidFill>
                <a:effectLst/>
              </a:rPr>
              <a:t>, vol. 29, no. 6, pp. 2753-2762, Nov. 2014, </a:t>
            </a:r>
            <a:r>
              <a:rPr lang="en-US" sz="1500" dirty="0" err="1">
                <a:solidFill>
                  <a:schemeClr val="tx1">
                    <a:lumMod val="75000"/>
                    <a:lumOff val="25000"/>
                  </a:schemeClr>
                </a:solidFill>
                <a:effectLst/>
              </a:rPr>
              <a:t>doi</a:t>
            </a:r>
            <a:r>
              <a:rPr lang="en-US" sz="1500" dirty="0">
                <a:solidFill>
                  <a:schemeClr val="tx1">
                    <a:lumMod val="75000"/>
                    <a:lumOff val="25000"/>
                  </a:schemeClr>
                </a:solidFill>
                <a:effectLst/>
              </a:rPr>
              <a:t>: 10.1109/TPWRS.2014.2309004.</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H. Zhu and T. </a:t>
            </a:r>
            <a:r>
              <a:rPr lang="en-US" sz="1500" dirty="0" err="1">
                <a:solidFill>
                  <a:schemeClr val="tx1">
                    <a:lumMod val="75000"/>
                    <a:lumOff val="25000"/>
                  </a:schemeClr>
                </a:solidFill>
                <a:effectLst/>
              </a:rPr>
              <a:t>Overbye</a:t>
            </a:r>
            <a:r>
              <a:rPr lang="en-US" sz="1500" b="1" dirty="0">
                <a:solidFill>
                  <a:schemeClr val="tx1">
                    <a:lumMod val="75000"/>
                    <a:lumOff val="25000"/>
                  </a:schemeClr>
                </a:solidFill>
                <a:effectLst/>
              </a:rPr>
              <a:t>, "Blocking device placement for mitigating the effects of geomagnetically induced currents"</a:t>
            </a:r>
            <a:r>
              <a:rPr lang="en-US" sz="1500" dirty="0">
                <a:solidFill>
                  <a:schemeClr val="tx1">
                    <a:lumMod val="75000"/>
                    <a:lumOff val="25000"/>
                  </a:schemeClr>
                </a:solidFill>
                <a:effectLst/>
              </a:rPr>
              <a:t>, </a:t>
            </a:r>
            <a:r>
              <a:rPr lang="en-US" sz="1500" i="1" dirty="0">
                <a:solidFill>
                  <a:schemeClr val="tx1">
                    <a:lumMod val="75000"/>
                    <a:lumOff val="25000"/>
                  </a:schemeClr>
                </a:solidFill>
                <a:effectLst/>
              </a:rPr>
              <a:t>Proc. IEEE Power Energy Soc. Gen. Meeting Boston MA</a:t>
            </a:r>
            <a:r>
              <a:rPr lang="en-US" sz="1500" dirty="0">
                <a:solidFill>
                  <a:schemeClr val="tx1">
                    <a:lumMod val="75000"/>
                    <a:lumOff val="25000"/>
                  </a:schemeClr>
                </a:solidFill>
                <a:effectLst/>
              </a:rPr>
              <a:t>, pp. 1, 2016.</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Y. Liang, H. Zhu and D. Chen,</a:t>
            </a:r>
            <a:r>
              <a:rPr lang="en-US" sz="1500" b="1" dirty="0">
                <a:solidFill>
                  <a:schemeClr val="tx1">
                    <a:lumMod val="75000"/>
                    <a:lumOff val="25000"/>
                  </a:schemeClr>
                </a:solidFill>
                <a:effectLst/>
              </a:rPr>
              <a:t> "Optimal blocker placement for mitigating the effects of geomagnetic induced currents using branch and cut algorithm", </a:t>
            </a:r>
            <a:r>
              <a:rPr lang="en-US" sz="1500" i="1" dirty="0">
                <a:solidFill>
                  <a:schemeClr val="tx1">
                    <a:lumMod val="75000"/>
                    <a:lumOff val="25000"/>
                  </a:schemeClr>
                </a:solidFill>
                <a:effectLst/>
              </a:rPr>
              <a:t>Proc. North Amer. Power </a:t>
            </a:r>
            <a:r>
              <a:rPr lang="en-US" sz="1500" i="1" dirty="0" err="1">
                <a:solidFill>
                  <a:schemeClr val="tx1">
                    <a:lumMod val="75000"/>
                    <a:lumOff val="25000"/>
                  </a:schemeClr>
                </a:solidFill>
                <a:effectLst/>
              </a:rPr>
              <a:t>Symp</a:t>
            </a:r>
            <a:r>
              <a:rPr lang="en-US" sz="1500" i="1" dirty="0">
                <a:solidFill>
                  <a:schemeClr val="tx1">
                    <a:lumMod val="75000"/>
                    <a:lumOff val="25000"/>
                  </a:schemeClr>
                </a:solidFill>
                <a:effectLst/>
              </a:rPr>
              <a:t>.</a:t>
            </a:r>
            <a:r>
              <a:rPr lang="en-US" sz="1500" dirty="0">
                <a:solidFill>
                  <a:schemeClr val="tx1">
                    <a:lumMod val="75000"/>
                    <a:lumOff val="25000"/>
                  </a:schemeClr>
                </a:solidFill>
                <a:effectLst/>
              </a:rPr>
              <a:t>, pp. 1-6, Oct. 2015</a:t>
            </a:r>
          </a:p>
        </p:txBody>
      </p:sp>
      <p:pic>
        <p:nvPicPr>
          <p:cNvPr id="5" name="Audio 4">
            <a:hlinkClick r:id="" action="ppaction://media"/>
            <a:extLst>
              <a:ext uri="{FF2B5EF4-FFF2-40B4-BE49-F238E27FC236}">
                <a16:creationId xmlns:a16="http://schemas.microsoft.com/office/drawing/2014/main" id="{7D003736-8582-4C74-8D45-4E32145B6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8350765"/>
      </p:ext>
    </p:extLst>
  </p:cSld>
  <p:clrMapOvr>
    <a:masterClrMapping/>
  </p:clrMapOvr>
  <mc:AlternateContent xmlns:mc="http://schemas.openxmlformats.org/markup-compatibility/2006" xmlns:p14="http://schemas.microsoft.com/office/powerpoint/2010/main">
    <mc:Choice Requires="p14">
      <p:transition spd="slow" p14:dur="2000" advTm="20867"/>
    </mc:Choice>
    <mc:Fallback xmlns="">
      <p:transition spd="slow" advTm="2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92C8E51-F4B0-49E9-A311-81E85DD73E8F}"/>
              </a:ext>
            </a:extLst>
          </p:cNvPr>
          <p:cNvSpPr txBox="1"/>
          <p:nvPr/>
        </p:nvSpPr>
        <p:spPr>
          <a:xfrm>
            <a:off x="457200" y="2111790"/>
            <a:ext cx="6934201" cy="4441161"/>
          </a:xfrm>
          <a:prstGeom prst="rect">
            <a:avLst/>
          </a:prstGeom>
        </p:spPr>
        <p:txBody>
          <a:bodyPr vert="horz" lIns="91440" tIns="45720" rIns="91440" bIns="45720" rtlCol="0">
            <a:noAutofit/>
          </a:bodyPr>
          <a:lstStyle/>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T. J. </a:t>
            </a:r>
            <a:r>
              <a:rPr lang="en-US" sz="1500" dirty="0" err="1">
                <a:solidFill>
                  <a:schemeClr val="tx1">
                    <a:lumMod val="75000"/>
                    <a:lumOff val="25000"/>
                  </a:schemeClr>
                </a:solidFill>
                <a:effectLst/>
              </a:rPr>
              <a:t>Overbye</a:t>
            </a:r>
            <a:r>
              <a:rPr lang="en-US" sz="1500" dirty="0">
                <a:solidFill>
                  <a:schemeClr val="tx1">
                    <a:lumMod val="75000"/>
                    <a:lumOff val="25000"/>
                  </a:schemeClr>
                </a:solidFill>
                <a:effectLst/>
              </a:rPr>
              <a:t>, K. S. </a:t>
            </a:r>
            <a:r>
              <a:rPr lang="en-US" sz="1500" dirty="0" err="1">
                <a:solidFill>
                  <a:schemeClr val="tx1">
                    <a:lumMod val="75000"/>
                    <a:lumOff val="25000"/>
                  </a:schemeClr>
                </a:solidFill>
                <a:effectLst/>
              </a:rPr>
              <a:t>Shetye</a:t>
            </a:r>
            <a:r>
              <a:rPr lang="en-US" sz="1500" dirty="0">
                <a:solidFill>
                  <a:schemeClr val="tx1">
                    <a:lumMod val="75000"/>
                    <a:lumOff val="25000"/>
                  </a:schemeClr>
                </a:solidFill>
                <a:effectLst/>
              </a:rPr>
              <a:t>, T. R. Hutchins, Q. </a:t>
            </a:r>
            <a:r>
              <a:rPr lang="en-US" sz="1500" dirty="0" err="1">
                <a:solidFill>
                  <a:schemeClr val="tx1">
                    <a:lumMod val="75000"/>
                    <a:lumOff val="25000"/>
                  </a:schemeClr>
                </a:solidFill>
                <a:effectLst/>
              </a:rPr>
              <a:t>Qiu</a:t>
            </a:r>
            <a:r>
              <a:rPr lang="en-US" sz="1500" dirty="0">
                <a:solidFill>
                  <a:schemeClr val="tx1">
                    <a:lumMod val="75000"/>
                    <a:lumOff val="25000"/>
                  </a:schemeClr>
                </a:solidFill>
                <a:effectLst/>
              </a:rPr>
              <a:t> and J. D. Weber, </a:t>
            </a:r>
            <a:r>
              <a:rPr lang="en-US" sz="1500" b="1" dirty="0">
                <a:solidFill>
                  <a:schemeClr val="tx1">
                    <a:lumMod val="75000"/>
                    <a:lumOff val="25000"/>
                  </a:schemeClr>
                </a:solidFill>
                <a:effectLst/>
              </a:rPr>
              <a:t>"Power grid sensitivity analysis of geomagnetically induced currents",</a:t>
            </a:r>
            <a:r>
              <a:rPr lang="en-US" sz="1500" dirty="0">
                <a:solidFill>
                  <a:schemeClr val="tx1">
                    <a:lumMod val="75000"/>
                    <a:lumOff val="25000"/>
                  </a:schemeClr>
                </a:solidFill>
                <a:effectLst/>
              </a:rPr>
              <a:t> </a:t>
            </a:r>
            <a:r>
              <a:rPr lang="en-US" sz="1500" i="1" dirty="0">
                <a:solidFill>
                  <a:schemeClr val="tx1">
                    <a:lumMod val="75000"/>
                    <a:lumOff val="25000"/>
                  </a:schemeClr>
                </a:solidFill>
                <a:effectLst/>
              </a:rPr>
              <a:t>IEEE Trans. Power Syst.</a:t>
            </a:r>
            <a:r>
              <a:rPr lang="en-US" sz="1500" dirty="0">
                <a:solidFill>
                  <a:schemeClr val="tx1">
                    <a:lumMod val="75000"/>
                    <a:lumOff val="25000"/>
                  </a:schemeClr>
                </a:solidFill>
                <a:effectLst/>
              </a:rPr>
              <a:t>, vol. 28, no. 4, pp. 4821-4828, Nov. 2013.</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Z. M. K. </a:t>
            </a:r>
            <a:r>
              <a:rPr lang="en-US" sz="1500" dirty="0" err="1">
                <a:solidFill>
                  <a:schemeClr val="tx1">
                    <a:lumMod val="75000"/>
                    <a:lumOff val="25000"/>
                  </a:schemeClr>
                </a:solidFill>
                <a:effectLst/>
              </a:rPr>
              <a:t>Abda</a:t>
            </a:r>
            <a:r>
              <a:rPr lang="en-US" sz="1500" dirty="0">
                <a:solidFill>
                  <a:schemeClr val="tx1">
                    <a:lumMod val="75000"/>
                    <a:lumOff val="25000"/>
                  </a:schemeClr>
                </a:solidFill>
                <a:effectLst/>
              </a:rPr>
              <a:t>, N. F. A. Aziz, M. Z. A. A. Kadir and Z. A. </a:t>
            </a:r>
            <a:r>
              <a:rPr lang="en-US" sz="1500" dirty="0" err="1">
                <a:solidFill>
                  <a:schemeClr val="tx1">
                    <a:lumMod val="75000"/>
                    <a:lumOff val="25000"/>
                  </a:schemeClr>
                </a:solidFill>
                <a:effectLst/>
              </a:rPr>
              <a:t>Rhazali</a:t>
            </a:r>
            <a:r>
              <a:rPr lang="en-US" sz="1500" dirty="0">
                <a:solidFill>
                  <a:schemeClr val="tx1">
                    <a:lumMod val="75000"/>
                    <a:lumOff val="25000"/>
                  </a:schemeClr>
                </a:solidFill>
                <a:effectLst/>
              </a:rPr>
              <a:t>, </a:t>
            </a:r>
            <a:r>
              <a:rPr lang="en-US" sz="1500" b="1" dirty="0">
                <a:solidFill>
                  <a:schemeClr val="tx1">
                    <a:lumMod val="75000"/>
                    <a:lumOff val="25000"/>
                  </a:schemeClr>
                </a:solidFill>
                <a:effectLst/>
              </a:rPr>
              <a:t>"A Review of Geomagnetically Induced Current Effects on Electrical Power System: Principles and Theory,"</a:t>
            </a:r>
            <a:r>
              <a:rPr lang="en-US" sz="1500" dirty="0">
                <a:solidFill>
                  <a:schemeClr val="tx1">
                    <a:lumMod val="75000"/>
                    <a:lumOff val="25000"/>
                  </a:schemeClr>
                </a:solidFill>
                <a:effectLst/>
              </a:rPr>
              <a:t> in IEEE Access, vol. 8, pp. 200237-200258, 2020, </a:t>
            </a:r>
            <a:r>
              <a:rPr lang="en-US" sz="1500" dirty="0" err="1">
                <a:solidFill>
                  <a:schemeClr val="tx1">
                    <a:lumMod val="75000"/>
                    <a:lumOff val="25000"/>
                  </a:schemeClr>
                </a:solidFill>
                <a:effectLst/>
              </a:rPr>
              <a:t>doi</a:t>
            </a:r>
            <a:r>
              <a:rPr lang="en-US" sz="1500" dirty="0">
                <a:solidFill>
                  <a:schemeClr val="tx1">
                    <a:lumMod val="75000"/>
                    <a:lumOff val="25000"/>
                  </a:schemeClr>
                </a:solidFill>
                <a:effectLst/>
              </a:rPr>
              <a:t>: 10.1109/ACCESS.2020.3034347.</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Hong-</a:t>
            </a:r>
            <a:r>
              <a:rPr lang="en-US" sz="1500" dirty="0" err="1">
                <a:solidFill>
                  <a:schemeClr val="tx1">
                    <a:lumMod val="75000"/>
                    <a:lumOff val="25000"/>
                  </a:schemeClr>
                </a:solidFill>
                <a:effectLst/>
              </a:rPr>
              <a:t>zhan</a:t>
            </a:r>
            <a:r>
              <a:rPr lang="en-US" sz="1500" dirty="0">
                <a:solidFill>
                  <a:schemeClr val="tx1">
                    <a:lumMod val="75000"/>
                    <a:lumOff val="25000"/>
                  </a:schemeClr>
                </a:solidFill>
                <a:effectLst/>
              </a:rPr>
              <a:t> </a:t>
            </a:r>
            <a:r>
              <a:rPr lang="en-US" sz="1500" dirty="0" err="1">
                <a:solidFill>
                  <a:schemeClr val="tx1">
                    <a:lumMod val="75000"/>
                    <a:lumOff val="25000"/>
                  </a:schemeClr>
                </a:solidFill>
                <a:effectLst/>
              </a:rPr>
              <a:t>Nie</a:t>
            </a:r>
            <a:r>
              <a:rPr lang="en-US" sz="1500" dirty="0">
                <a:solidFill>
                  <a:schemeClr val="tx1">
                    <a:lumMod val="75000"/>
                    <a:lumOff val="25000"/>
                  </a:schemeClr>
                </a:solidFill>
                <a:effectLst/>
              </a:rPr>
              <a:t> et </a:t>
            </a:r>
            <a:r>
              <a:rPr lang="en-US" sz="1500" dirty="0" err="1">
                <a:solidFill>
                  <a:schemeClr val="tx1">
                    <a:lumMod val="75000"/>
                    <a:lumOff val="25000"/>
                  </a:schemeClr>
                </a:solidFill>
                <a:effectLst/>
              </a:rPr>
              <a:t>al.</a:t>
            </a:r>
            <a:r>
              <a:rPr lang="en-US" sz="1500" b="1" dirty="0" err="1">
                <a:solidFill>
                  <a:schemeClr val="tx1">
                    <a:lumMod val="75000"/>
                    <a:lumOff val="25000"/>
                  </a:schemeClr>
                </a:solidFill>
                <a:effectLst/>
              </a:rPr>
              <a:t>”Optimal</a:t>
            </a:r>
            <a:r>
              <a:rPr lang="en-US" sz="1500" b="1" dirty="0">
                <a:solidFill>
                  <a:schemeClr val="tx1">
                    <a:lumMod val="75000"/>
                    <a:lumOff val="25000"/>
                  </a:schemeClr>
                </a:solidFill>
                <a:effectLst/>
              </a:rPr>
              <a:t> Governance of GIC in Power Grid Based on the Sensitivity Analysis Method</a:t>
            </a:r>
            <a:r>
              <a:rPr lang="en-US" sz="1500" dirty="0">
                <a:solidFill>
                  <a:schemeClr val="tx1">
                    <a:lumMod val="75000"/>
                    <a:lumOff val="25000"/>
                  </a:schemeClr>
                </a:solidFill>
                <a:effectLst/>
              </a:rPr>
              <a:t>” March 2012DOI:  Power and Energy Engineering Conference (APPEEC), 2012 Asia-Pacific</a:t>
            </a:r>
          </a:p>
          <a:p>
            <a:pPr marL="342900" marR="0" lvl="0" indent="-3429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A. Rezaei-</a:t>
            </a:r>
            <a:r>
              <a:rPr lang="en-US" sz="1500" dirty="0" err="1">
                <a:solidFill>
                  <a:schemeClr val="tx1">
                    <a:lumMod val="75000"/>
                    <a:lumOff val="25000"/>
                  </a:schemeClr>
                </a:solidFill>
                <a:effectLst/>
              </a:rPr>
              <a:t>Zare</a:t>
            </a:r>
            <a:r>
              <a:rPr lang="en-US" sz="1500" dirty="0">
                <a:solidFill>
                  <a:schemeClr val="tx1">
                    <a:lumMod val="75000"/>
                    <a:lumOff val="25000"/>
                  </a:schemeClr>
                </a:solidFill>
                <a:effectLst/>
              </a:rPr>
              <a:t> and A. H. Etemadi, </a:t>
            </a:r>
            <a:r>
              <a:rPr lang="en-US" sz="1500" b="1" dirty="0">
                <a:solidFill>
                  <a:schemeClr val="tx1">
                    <a:lumMod val="75000"/>
                    <a:lumOff val="25000"/>
                  </a:schemeClr>
                </a:solidFill>
                <a:effectLst/>
              </a:rPr>
              <a:t>"Optimal placement of GIC blocking devices considering equipment thermal limits and power system operation constraints"</a:t>
            </a:r>
            <a:r>
              <a:rPr lang="en-US" sz="1500" dirty="0">
                <a:solidFill>
                  <a:schemeClr val="tx1">
                    <a:lumMod val="75000"/>
                    <a:lumOff val="25000"/>
                  </a:schemeClr>
                </a:solidFill>
                <a:effectLst/>
              </a:rPr>
              <a:t>, </a:t>
            </a:r>
            <a:r>
              <a:rPr lang="en-US" sz="1500" i="1" dirty="0">
                <a:solidFill>
                  <a:schemeClr val="tx1">
                    <a:lumMod val="75000"/>
                    <a:lumOff val="25000"/>
                  </a:schemeClr>
                </a:solidFill>
                <a:effectLst/>
              </a:rPr>
              <a:t>IEEE Trans. Power Del.</a:t>
            </a:r>
            <a:r>
              <a:rPr lang="en-US" sz="1500" dirty="0">
                <a:solidFill>
                  <a:schemeClr val="tx1">
                    <a:lumMod val="75000"/>
                    <a:lumOff val="25000"/>
                  </a:schemeClr>
                </a:solidFill>
                <a:effectLst/>
              </a:rPr>
              <a:t>, vol. 33, no. 1, pp. 200-208, Feb. 2018.</a:t>
            </a:r>
          </a:p>
          <a:p>
            <a:pPr marL="342900" marR="0" lvl="0" indent="-342900">
              <a:lnSpc>
                <a:spcPct val="90000"/>
              </a:lnSpc>
              <a:spcBef>
                <a:spcPts val="1000"/>
              </a:spcBef>
              <a:buClr>
                <a:schemeClr val="accent1"/>
              </a:buClr>
              <a:buSzPct val="80000"/>
              <a:buFont typeface="Wingdings 3" charset="2"/>
              <a:buChar char=""/>
            </a:pPr>
            <a:r>
              <a:rPr lang="en-US" sz="1500" b="1" dirty="0">
                <a:solidFill>
                  <a:schemeClr val="tx1">
                    <a:lumMod val="75000"/>
                    <a:lumOff val="25000"/>
                  </a:schemeClr>
                </a:solidFill>
                <a:effectLst/>
              </a:rPr>
              <a:t>.</a:t>
            </a:r>
            <a:r>
              <a:rPr lang="en-US" sz="1500" dirty="0">
                <a:solidFill>
                  <a:schemeClr val="tx1">
                    <a:lumMod val="75000"/>
                    <a:lumOff val="25000"/>
                  </a:schemeClr>
                </a:solidFill>
                <a:effectLst/>
              </a:rPr>
              <a:t>D. H. Boteler and R. J. </a:t>
            </a:r>
            <a:r>
              <a:rPr lang="en-US" sz="1500" dirty="0" err="1">
                <a:solidFill>
                  <a:schemeClr val="tx1">
                    <a:lumMod val="75000"/>
                    <a:lumOff val="25000"/>
                  </a:schemeClr>
                </a:solidFill>
                <a:effectLst/>
              </a:rPr>
              <a:t>Pirjola</a:t>
            </a:r>
            <a:r>
              <a:rPr lang="en-US" sz="1500" b="1" dirty="0">
                <a:solidFill>
                  <a:schemeClr val="tx1">
                    <a:lumMod val="75000"/>
                    <a:lumOff val="25000"/>
                  </a:schemeClr>
                </a:solidFill>
                <a:effectLst/>
              </a:rPr>
              <a:t>, "Modelling geomagnetically induced currents produced by realistic and uniform electric fields"</a:t>
            </a:r>
            <a:r>
              <a:rPr lang="en-US" sz="1500" dirty="0">
                <a:solidFill>
                  <a:schemeClr val="tx1">
                    <a:lumMod val="75000"/>
                    <a:lumOff val="25000"/>
                  </a:schemeClr>
                </a:solidFill>
                <a:effectLst/>
              </a:rPr>
              <a:t>, </a:t>
            </a:r>
            <a:r>
              <a:rPr lang="en-US" sz="1500" i="1" dirty="0">
                <a:solidFill>
                  <a:schemeClr val="tx1">
                    <a:lumMod val="75000"/>
                    <a:lumOff val="25000"/>
                  </a:schemeClr>
                </a:solidFill>
                <a:effectLst/>
              </a:rPr>
              <a:t>IEEE Trans. Power Del.</a:t>
            </a:r>
            <a:r>
              <a:rPr lang="en-US" sz="1500" dirty="0">
                <a:solidFill>
                  <a:schemeClr val="tx1">
                    <a:lumMod val="75000"/>
                    <a:lumOff val="25000"/>
                  </a:schemeClr>
                </a:solidFill>
                <a:effectLst/>
              </a:rPr>
              <a:t>, vol. 13, no. 4, pp. 1303-1308, Oct. 1998.</a:t>
            </a:r>
          </a:p>
        </p:txBody>
      </p:sp>
      <p:sp>
        <p:nvSpPr>
          <p:cNvPr id="3" name="TextBox 2">
            <a:extLst>
              <a:ext uri="{FF2B5EF4-FFF2-40B4-BE49-F238E27FC236}">
                <a16:creationId xmlns:a16="http://schemas.microsoft.com/office/drawing/2014/main" id="{AF2B17A6-3F4C-43CE-A8E5-4CC5CCB47AF6}"/>
              </a:ext>
            </a:extLst>
          </p:cNvPr>
          <p:cNvSpPr txBox="1"/>
          <p:nvPr/>
        </p:nvSpPr>
        <p:spPr>
          <a:xfrm>
            <a:off x="0" y="2171448"/>
            <a:ext cx="8438318" cy="4441162"/>
          </a:xfrm>
          <a:prstGeom prst="rect">
            <a:avLst/>
          </a:prstGeom>
        </p:spPr>
        <p:txBody>
          <a:bodyPr vert="horz" lIns="91440" tIns="45720" rIns="91440" bIns="45720" rtlCol="0">
            <a:noAutofit/>
          </a:bodyPr>
          <a:lstStyle/>
          <a:p>
            <a:pPr marL="342900" marR="0" lvl="0" indent="-342900" defTabSz="457200">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3194258-EE57-48DF-BF51-5C0AF63C975F}"/>
              </a:ext>
            </a:extLst>
          </p:cNvPr>
          <p:cNvSpPr txBox="1"/>
          <p:nvPr/>
        </p:nvSpPr>
        <p:spPr>
          <a:xfrm>
            <a:off x="1676400" y="457200"/>
            <a:ext cx="4850003" cy="1200329"/>
          </a:xfrm>
          <a:prstGeom prst="rect">
            <a:avLst/>
          </a:prstGeom>
          <a:noFill/>
        </p:spPr>
        <p:txBody>
          <a:bodyPr wrap="square">
            <a:spAutoFit/>
          </a:bodyPr>
          <a:lstStyle/>
          <a:p>
            <a:pPr marL="0" marR="0">
              <a:spcBef>
                <a:spcPct val="0"/>
              </a:spcBef>
              <a:spcAft>
                <a:spcPts val="800"/>
              </a:spcAft>
            </a:pPr>
            <a:r>
              <a:rPr lang="en-US" sz="3600" b="1" i="1" dirty="0">
                <a:solidFill>
                  <a:schemeClr val="accent2">
                    <a:lumMod val="60000"/>
                    <a:lumOff val="40000"/>
                  </a:schemeClr>
                </a:solidFill>
                <a:effectLst/>
                <a:latin typeface="+mj-lt"/>
                <a:ea typeface="+mj-ea"/>
                <a:cs typeface="+mj-cs"/>
              </a:rPr>
              <a:t>Selected References for Grid GIC Control</a:t>
            </a:r>
          </a:p>
        </p:txBody>
      </p:sp>
      <p:pic>
        <p:nvPicPr>
          <p:cNvPr id="4" name="Audio 3">
            <a:hlinkClick r:id="" action="ppaction://media"/>
            <a:extLst>
              <a:ext uri="{FF2B5EF4-FFF2-40B4-BE49-F238E27FC236}">
                <a16:creationId xmlns:a16="http://schemas.microsoft.com/office/drawing/2014/main" id="{D8006E4F-6370-4FC1-8EB8-3EBCCE46D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4077572"/>
      </p:ext>
    </p:extLst>
  </p:cSld>
  <p:clrMapOvr>
    <a:masterClrMapping/>
  </p:clrMapOvr>
  <mc:AlternateContent xmlns:mc="http://schemas.openxmlformats.org/markup-compatibility/2006" xmlns:p14="http://schemas.microsoft.com/office/powerpoint/2010/main">
    <mc:Choice Requires="p14">
      <p:transition spd="slow" p14:dur="2000" advTm="7495"/>
    </mc:Choice>
    <mc:Fallback xmlns="">
      <p:transition spd="slow" advTm="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E63BE1-1499-4423-9A64-6043416AC22F}"/>
              </a:ext>
            </a:extLst>
          </p:cNvPr>
          <p:cNvSpPr txBox="1"/>
          <p:nvPr/>
        </p:nvSpPr>
        <p:spPr>
          <a:xfrm>
            <a:off x="3124200" y="934407"/>
            <a:ext cx="4488990" cy="5313993"/>
          </a:xfrm>
          <a:prstGeom prst="rect">
            <a:avLst/>
          </a:prstGeom>
        </p:spPr>
        <p:txBody>
          <a:bodyPr vert="horz" lIns="91440" tIns="45720" rIns="91440" bIns="45720" rtlCol="0" anchor="ctr">
            <a:noAutofit/>
          </a:bodyPr>
          <a:lstStyle/>
          <a:p>
            <a:pPr marL="457200" marR="0">
              <a:spcBef>
                <a:spcPts val="1000"/>
              </a:spcBef>
              <a:buClr>
                <a:schemeClr val="accent1"/>
              </a:buClr>
              <a:buSzPct val="80000"/>
            </a:pPr>
            <a:r>
              <a:rPr lang="en-US" sz="3200" b="1" i="1">
                <a:solidFill>
                  <a:schemeClr val="bg1"/>
                </a:solidFill>
                <a:effectLst/>
                <a:latin typeface="Arial" panose="020B0604020202020204" pitchFamily="34" charset="0"/>
                <a:cs typeface="Arial" panose="020B0604020202020204" pitchFamily="34" charset="0"/>
              </a:rPr>
              <a:t> </a:t>
            </a:r>
            <a:endParaRPr lang="en-US" sz="3200" b="1" i="1">
              <a:solidFill>
                <a:srgbClr val="FFFFFF"/>
              </a:solidFill>
              <a:effectLst/>
              <a:latin typeface="Arial" panose="020B0604020202020204" pitchFamily="34" charset="0"/>
              <a:cs typeface="Arial" panose="020B0604020202020204" pitchFamily="34" charset="0"/>
            </a:endParaRPr>
          </a:p>
          <a:p>
            <a:pPr marL="457200" marR="0">
              <a:spcBef>
                <a:spcPts val="1000"/>
              </a:spcBef>
              <a:buClr>
                <a:schemeClr val="accent1"/>
              </a:buClr>
              <a:buSzPct val="80000"/>
            </a:pPr>
            <a:endParaRPr lang="en-US" sz="3200" b="1" i="1">
              <a:solidFill>
                <a:srgbClr val="FFFFFF"/>
              </a:solidFill>
              <a:effectLst/>
              <a:latin typeface="Arial" panose="020B0604020202020204" pitchFamily="34" charset="0"/>
              <a:cs typeface="Arial" panose="020B0604020202020204" pitchFamily="34" charset="0"/>
            </a:endParaRPr>
          </a:p>
          <a:p>
            <a:pPr marL="457200" marR="0">
              <a:spcBef>
                <a:spcPts val="1000"/>
              </a:spcBef>
              <a:buClr>
                <a:schemeClr val="accent1"/>
              </a:buClr>
              <a:buSzPct val="80000"/>
            </a:pPr>
            <a:r>
              <a:rPr lang="en-US" sz="3300">
                <a:effectLst/>
                <a:latin typeface="Calibri" panose="020F0502020204030204" pitchFamily="34" charset="0"/>
                <a:cs typeface="Calibri" panose="020F0502020204030204" pitchFamily="34" charset="0"/>
              </a:rPr>
              <a:t>“The effectiveness of a neutral-blocking device is very limited if </a:t>
            </a:r>
            <a:r>
              <a:rPr lang="en-US" sz="3300">
                <a:latin typeface="Calibri" panose="020F0502020204030204" pitchFamily="34" charset="0"/>
                <a:cs typeface="Calibri" panose="020F0502020204030204" pitchFamily="34" charset="0"/>
              </a:rPr>
              <a:t>t</a:t>
            </a:r>
            <a:r>
              <a:rPr lang="en-US" sz="3300">
                <a:effectLst/>
                <a:latin typeface="Calibri" panose="020F0502020204030204" pitchFamily="34" charset="0"/>
                <a:cs typeface="Calibri" panose="020F0502020204030204" pitchFamily="34" charset="0"/>
              </a:rPr>
              <a:t>he deployment is in a small scale”</a:t>
            </a:r>
          </a:p>
          <a:p>
            <a:pPr marL="457200" marR="0">
              <a:spcBef>
                <a:spcPts val="1000"/>
              </a:spcBef>
              <a:buClr>
                <a:schemeClr val="accent1"/>
              </a:buClr>
              <a:buSzPct val="80000"/>
            </a:pPr>
            <a:endParaRPr lang="en-US" sz="3200" i="1">
              <a:solidFill>
                <a:srgbClr val="FFFFFF"/>
              </a:solidFill>
              <a:effectLst/>
              <a:latin typeface="Arial" panose="020B0604020202020204" pitchFamily="34" charset="0"/>
              <a:cs typeface="Arial" panose="020B0604020202020204" pitchFamily="34" charset="0"/>
            </a:endParaRPr>
          </a:p>
          <a:p>
            <a:pPr marL="457200" marR="0">
              <a:spcBef>
                <a:spcPts val="1000"/>
              </a:spcBef>
              <a:buClr>
                <a:schemeClr val="accent1"/>
              </a:buClr>
              <a:buSzPct val="80000"/>
            </a:pPr>
            <a:r>
              <a:rPr lang="en-US" sz="3200">
                <a:solidFill>
                  <a:srgbClr val="FFFFFF"/>
                </a:solidFill>
                <a:latin typeface="Arial" panose="020B0604020202020204" pitchFamily="34" charset="0"/>
                <a:cs typeface="Arial" panose="020B0604020202020204" pitchFamily="34" charset="0"/>
              </a:rPr>
              <a:t> </a:t>
            </a:r>
            <a:endParaRPr lang="en-US" sz="3200" i="1" dirty="0">
              <a:solidFill>
                <a:srgbClr val="FFFFF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BED3232-D979-4A82-95B7-DB623091849D}"/>
              </a:ext>
            </a:extLst>
          </p:cNvPr>
          <p:cNvSpPr txBox="1"/>
          <p:nvPr/>
        </p:nvSpPr>
        <p:spPr>
          <a:xfrm>
            <a:off x="0" y="2667000"/>
            <a:ext cx="3962400" cy="2631490"/>
          </a:xfrm>
          <a:prstGeom prst="rect">
            <a:avLst/>
          </a:prstGeom>
          <a:noFill/>
        </p:spPr>
        <p:txBody>
          <a:bodyPr wrap="square">
            <a:spAutoFit/>
          </a:bodyPr>
          <a:lstStyle/>
          <a:p>
            <a:pPr marL="457200" marR="0">
              <a:spcBef>
                <a:spcPts val="1000"/>
              </a:spcBef>
              <a:buClr>
                <a:schemeClr val="accent1"/>
              </a:buClr>
              <a:buSzPct val="80000"/>
            </a:pPr>
            <a:r>
              <a:rPr lang="en-US" sz="3600" b="1" i="1" dirty="0">
                <a:solidFill>
                  <a:schemeClr val="accent2">
                    <a:lumMod val="60000"/>
                    <a:lumOff val="40000"/>
                  </a:schemeClr>
                </a:solidFill>
                <a:effectLst/>
              </a:rPr>
              <a:t>Conclusion</a:t>
            </a:r>
          </a:p>
          <a:p>
            <a:pPr marL="457200" marR="0">
              <a:spcBef>
                <a:spcPts val="1000"/>
              </a:spcBef>
              <a:buClr>
                <a:schemeClr val="accent1"/>
              </a:buClr>
              <a:buSzPct val="80000"/>
            </a:pPr>
            <a:r>
              <a:rPr lang="en-US" sz="3600" b="1" i="1" dirty="0">
                <a:solidFill>
                  <a:schemeClr val="accent2">
                    <a:lumMod val="60000"/>
                    <a:lumOff val="40000"/>
                  </a:schemeClr>
                </a:solidFill>
                <a:effectLst/>
              </a:rPr>
              <a:t>from </a:t>
            </a:r>
            <a:r>
              <a:rPr lang="en-US" sz="3600" b="1" i="1" dirty="0">
                <a:solidFill>
                  <a:schemeClr val="accent2">
                    <a:lumMod val="60000"/>
                    <a:lumOff val="40000"/>
                  </a:schemeClr>
                </a:solidFill>
              </a:rPr>
              <a:t>recent </a:t>
            </a:r>
          </a:p>
          <a:p>
            <a:pPr marL="457200" marR="0">
              <a:spcBef>
                <a:spcPts val="1000"/>
              </a:spcBef>
              <a:buClr>
                <a:schemeClr val="accent1"/>
              </a:buClr>
              <a:buSzPct val="80000"/>
            </a:pPr>
            <a:r>
              <a:rPr lang="en-US" sz="3600" b="1" i="1" dirty="0">
                <a:solidFill>
                  <a:schemeClr val="accent2">
                    <a:lumMod val="60000"/>
                    <a:lumOff val="40000"/>
                  </a:schemeClr>
                </a:solidFill>
              </a:rPr>
              <a:t>AEP Papers</a:t>
            </a:r>
          </a:p>
          <a:p>
            <a:pPr marL="457200" marR="0">
              <a:spcBef>
                <a:spcPts val="1000"/>
              </a:spcBef>
              <a:buClr>
                <a:schemeClr val="accent1"/>
              </a:buClr>
              <a:buSzPct val="80000"/>
            </a:pPr>
            <a:r>
              <a:rPr lang="en-US" sz="3200" b="1" i="1" dirty="0">
                <a:solidFill>
                  <a:schemeClr val="tx1">
                    <a:lumMod val="95000"/>
                  </a:schemeClr>
                </a:solidFill>
              </a:rPr>
              <a:t>         </a:t>
            </a:r>
            <a:endParaRPr lang="en-US" sz="3200" b="1" i="1" dirty="0">
              <a:solidFill>
                <a:schemeClr val="tx1">
                  <a:lumMod val="95000"/>
                </a:schemeClr>
              </a:solidFill>
              <a:effectLst/>
            </a:endParaRPr>
          </a:p>
        </p:txBody>
      </p:sp>
      <p:pic>
        <p:nvPicPr>
          <p:cNvPr id="2" name="Audio 1">
            <a:hlinkClick r:id="" action="ppaction://media"/>
            <a:extLst>
              <a:ext uri="{FF2B5EF4-FFF2-40B4-BE49-F238E27FC236}">
                <a16:creationId xmlns:a16="http://schemas.microsoft.com/office/drawing/2014/main" id="{0A5070D6-7E89-4663-83DF-80514E083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7296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686"/>
    </mc:Choice>
    <mc:Fallback xmlns="">
      <p:transition spd="slow" advTm="1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2" name="Straight Connector 31">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3" name="Rectangle 42">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1AE00B-3174-4BFB-9D98-49F0357A7994}"/>
              </a:ext>
            </a:extLst>
          </p:cNvPr>
          <p:cNvSpPr txBox="1"/>
          <p:nvPr/>
        </p:nvSpPr>
        <p:spPr>
          <a:xfrm>
            <a:off x="-249529" y="1543105"/>
            <a:ext cx="3396045" cy="4093028"/>
          </a:xfrm>
          <a:prstGeom prst="rect">
            <a:avLst/>
          </a:prstGeom>
        </p:spPr>
        <p:txBody>
          <a:bodyPr vert="horz" lIns="91440" tIns="45720" rIns="91440" bIns="45720" rtlCol="0" anchor="ctr">
            <a:normAutofit/>
          </a:bodyPr>
          <a:lstStyle/>
          <a:p>
            <a:pPr marL="457200">
              <a:spcBef>
                <a:spcPct val="0"/>
              </a:spcBef>
              <a:spcAft>
                <a:spcPts val="600"/>
              </a:spcAft>
              <a:buClr>
                <a:schemeClr val="accent1"/>
              </a:buClr>
              <a:buSzPct val="80000"/>
            </a:pPr>
            <a:r>
              <a:rPr lang="en-US" sz="3800" b="1" i="1" dirty="0">
                <a:solidFill>
                  <a:schemeClr val="accent2">
                    <a:lumMod val="60000"/>
                    <a:lumOff val="40000"/>
                  </a:schemeClr>
                </a:solidFill>
                <a:effectLst/>
                <a:latin typeface="+mj-lt"/>
                <a:ea typeface="+mj-ea"/>
                <a:cs typeface="+mj-cs"/>
              </a:rPr>
              <a:t>S</a:t>
            </a:r>
            <a:r>
              <a:rPr lang="en-US" sz="3800" b="1" i="1" dirty="0">
                <a:solidFill>
                  <a:schemeClr val="accent2">
                    <a:lumMod val="60000"/>
                    <a:lumOff val="40000"/>
                  </a:schemeClr>
                </a:solidFill>
                <a:latin typeface="+mj-lt"/>
                <a:ea typeface="+mj-ea"/>
                <a:cs typeface="+mj-cs"/>
              </a:rPr>
              <a:t>ignificance </a:t>
            </a:r>
          </a:p>
          <a:p>
            <a:pPr marL="457200">
              <a:spcBef>
                <a:spcPct val="0"/>
              </a:spcBef>
              <a:spcAft>
                <a:spcPts val="600"/>
              </a:spcAft>
              <a:buClr>
                <a:schemeClr val="accent1"/>
              </a:buClr>
              <a:buSzPct val="80000"/>
            </a:pPr>
            <a:r>
              <a:rPr lang="en-US" sz="3800" b="1" i="1" dirty="0">
                <a:solidFill>
                  <a:schemeClr val="accent2">
                    <a:lumMod val="60000"/>
                    <a:lumOff val="40000"/>
                  </a:schemeClr>
                </a:solidFill>
                <a:latin typeface="+mj-lt"/>
                <a:ea typeface="+mj-ea"/>
                <a:cs typeface="+mj-cs"/>
              </a:rPr>
              <a:t>of </a:t>
            </a:r>
            <a:r>
              <a:rPr lang="en-US" sz="3800" b="1" i="1" dirty="0">
                <a:solidFill>
                  <a:schemeClr val="accent2">
                    <a:lumMod val="60000"/>
                    <a:lumOff val="40000"/>
                  </a:schemeClr>
                </a:solidFill>
                <a:effectLst/>
                <a:latin typeface="+mj-lt"/>
                <a:ea typeface="+mj-ea"/>
                <a:cs typeface="+mj-cs"/>
              </a:rPr>
              <a:t>AEP     </a:t>
            </a:r>
          </a:p>
          <a:p>
            <a:pPr marL="457200">
              <a:spcBef>
                <a:spcPct val="0"/>
              </a:spcBef>
              <a:spcAft>
                <a:spcPts val="600"/>
              </a:spcAft>
              <a:buClr>
                <a:schemeClr val="accent1"/>
              </a:buClr>
              <a:buSzPct val="80000"/>
            </a:pPr>
            <a:r>
              <a:rPr lang="en-US" sz="3800" b="1" i="1" dirty="0">
                <a:solidFill>
                  <a:schemeClr val="accent2">
                    <a:lumMod val="60000"/>
                    <a:lumOff val="40000"/>
                  </a:schemeClr>
                </a:solidFill>
                <a:latin typeface="+mj-lt"/>
                <a:ea typeface="+mj-ea"/>
                <a:cs typeface="+mj-cs"/>
              </a:rPr>
              <a:t>f</a:t>
            </a:r>
            <a:r>
              <a:rPr lang="en-US" sz="3800" b="1" i="1" dirty="0">
                <a:solidFill>
                  <a:schemeClr val="accent2">
                    <a:lumMod val="60000"/>
                    <a:lumOff val="40000"/>
                  </a:schemeClr>
                </a:solidFill>
                <a:effectLst/>
                <a:latin typeface="+mj-lt"/>
                <a:ea typeface="+mj-ea"/>
                <a:cs typeface="+mj-cs"/>
              </a:rPr>
              <a:t>indings</a:t>
            </a:r>
            <a:endParaRPr lang="en-US" sz="3800" b="1" i="1" dirty="0">
              <a:solidFill>
                <a:schemeClr val="accent2">
                  <a:lumMod val="60000"/>
                  <a:lumOff val="40000"/>
                </a:schemeClr>
              </a:solidFill>
              <a:latin typeface="+mj-lt"/>
              <a:ea typeface="+mj-ea"/>
              <a:cs typeface="+mj-cs"/>
            </a:endParaRPr>
          </a:p>
        </p:txBody>
      </p:sp>
      <p:grpSp>
        <p:nvGrpSpPr>
          <p:cNvPr id="45" name="Group 44">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46" name="Straight Connector 45">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6" name="Rectangle 55">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extBox 2">
            <a:extLst>
              <a:ext uri="{FF2B5EF4-FFF2-40B4-BE49-F238E27FC236}">
                <a16:creationId xmlns:a16="http://schemas.microsoft.com/office/drawing/2014/main" id="{566B45F2-F38E-4F67-A181-B2718F6E487F}"/>
              </a:ext>
            </a:extLst>
          </p:cNvPr>
          <p:cNvGraphicFramePr/>
          <p:nvPr>
            <p:extLst>
              <p:ext uri="{D42A27DB-BD31-4B8C-83A1-F6EECF244321}">
                <p14:modId xmlns:p14="http://schemas.microsoft.com/office/powerpoint/2010/main" val="357953797"/>
              </p:ext>
            </p:extLst>
          </p:nvPr>
        </p:nvGraphicFramePr>
        <p:xfrm>
          <a:off x="4020794" y="1129012"/>
          <a:ext cx="4992577" cy="4921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D92E3C20-AA8F-4046-84B0-28DD9E0248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0524062"/>
      </p:ext>
    </p:extLst>
  </p:cSld>
  <p:clrMapOvr>
    <a:masterClrMapping/>
  </p:clrMapOvr>
  <mc:AlternateContent xmlns:mc="http://schemas.openxmlformats.org/markup-compatibility/2006" xmlns:p14="http://schemas.microsoft.com/office/powerpoint/2010/main">
    <mc:Choice Requires="p14">
      <p:transition spd="slow" p14:dur="2000" advTm="20754"/>
    </mc:Choice>
    <mc:Fallback xmlns="">
      <p:transition spd="slow" advTm="2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7200"/>
            <a:ext cx="7326265" cy="1828800"/>
          </a:xfrm>
        </p:spPr>
        <p:txBody>
          <a:bodyPr vert="horz" lIns="91440" tIns="45720" rIns="91440" bIns="45720" rtlCol="0" anchor="ctr">
            <a:normAutofit/>
          </a:bodyPr>
          <a:lstStyle/>
          <a:p>
            <a:pPr algn="l"/>
            <a:r>
              <a:rPr lang="en-US" sz="3700" b="1" i="1" dirty="0">
                <a:solidFill>
                  <a:schemeClr val="accent2">
                    <a:lumMod val="60000"/>
                    <a:lumOff val="40000"/>
                  </a:schemeClr>
                </a:solidFill>
              </a:rPr>
              <a:t>Need for a Cost-Effective    </a:t>
            </a:r>
            <a:br>
              <a:rPr lang="en-US" sz="3700" b="1" i="1" dirty="0">
                <a:solidFill>
                  <a:schemeClr val="accent2">
                    <a:lumMod val="60000"/>
                    <a:lumOff val="40000"/>
                  </a:schemeClr>
                </a:solidFill>
              </a:rPr>
            </a:br>
            <a:r>
              <a:rPr lang="en-US" sz="3700" b="1" i="1" dirty="0">
                <a:solidFill>
                  <a:schemeClr val="accent2">
                    <a:lumMod val="60000"/>
                    <a:lumOff val="40000"/>
                  </a:schemeClr>
                </a:solidFill>
              </a:rPr>
              <a:t>GIC Mitigation</a:t>
            </a:r>
            <a:endParaRPr lang="en-US" sz="3700" i="1" dirty="0">
              <a:solidFill>
                <a:schemeClr val="accent2">
                  <a:lumMod val="60000"/>
                  <a:lumOff val="40000"/>
                </a:schemeClr>
              </a:solidFill>
            </a:endParaRPr>
          </a:p>
        </p:txBody>
      </p:sp>
      <p:sp>
        <p:nvSpPr>
          <p:cNvPr id="3" name="Subtitle 2"/>
          <p:cNvSpPr>
            <a:spLocks noGrp="1"/>
          </p:cNvSpPr>
          <p:nvPr>
            <p:ph type="subTitle" idx="1"/>
          </p:nvPr>
        </p:nvSpPr>
        <p:spPr>
          <a:xfrm>
            <a:off x="838200" y="3162301"/>
            <a:ext cx="6934200" cy="2971800"/>
          </a:xfrm>
        </p:spPr>
        <p:txBody>
          <a:bodyPr vert="horz" lIns="91440" tIns="45720" rIns="91440" bIns="45720" rtlCol="0" anchor="ctr">
            <a:normAutofit fontScale="47500" lnSpcReduction="20000"/>
          </a:bodyPr>
          <a:lstStyle/>
          <a:p>
            <a:pPr algn="l">
              <a:lnSpc>
                <a:spcPct val="107000"/>
              </a:lnSpc>
              <a:spcBef>
                <a:spcPts val="0"/>
              </a:spcBef>
              <a:spcAft>
                <a:spcPts val="800"/>
              </a:spcAft>
            </a:pPr>
            <a:r>
              <a:rPr lang="en-US" sz="5100" dirty="0">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en-US" sz="5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orld experts had </a:t>
            </a:r>
            <a:r>
              <a:rPr lang="en-US" sz="5100" dirty="0">
                <a:solidFill>
                  <a:schemeClr val="tx1"/>
                </a:solidFill>
                <a:latin typeface="Calibri" panose="020F0502020204030204" pitchFamily="34" charset="0"/>
                <a:ea typeface="Calibri" panose="020F0502020204030204" pitchFamily="34" charset="0"/>
                <a:cs typeface="Calibri" panose="020F0502020204030204" pitchFamily="34" charset="0"/>
              </a:rPr>
              <a:t> concluded </a:t>
            </a:r>
            <a:r>
              <a:rPr lang="en-US" sz="5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also </a:t>
            </a:r>
            <a:r>
              <a:rPr lang="en-US" sz="5100" dirty="0">
                <a:solidFill>
                  <a:schemeClr val="tx1"/>
                </a:solidFill>
                <a:latin typeface="Calibri" panose="020F0502020204030204" pitchFamily="34" charset="0"/>
                <a:ea typeface="Calibri" panose="020F0502020204030204" pitchFamily="34" charset="0"/>
                <a:cs typeface="Calibri" panose="020F0502020204030204" pitchFamily="34" charset="0"/>
              </a:rPr>
              <a:t>that </a:t>
            </a:r>
            <a:r>
              <a:rPr lang="en-US" sz="5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only a </a:t>
            </a:r>
            <a:r>
              <a:rPr lang="en-US" sz="5100" dirty="0">
                <a:solidFill>
                  <a:schemeClr val="tx1"/>
                </a:solidFill>
                <a:latin typeface="Calibri" panose="020F0502020204030204" pitchFamily="34" charset="0"/>
                <a:ea typeface="Calibri" panose="020F0502020204030204" pitchFamily="34" charset="0"/>
                <a:cs typeface="Calibri" panose="020F0502020204030204" pitchFamily="34" charset="0"/>
              </a:rPr>
              <a:t>massive grid device </a:t>
            </a:r>
            <a:r>
              <a:rPr lang="en-US" sz="5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deployment would be required to suppress GIC and its harmful effects.</a:t>
            </a:r>
          </a:p>
          <a:p>
            <a:pPr algn="l">
              <a:lnSpc>
                <a:spcPct val="107000"/>
              </a:lnSpc>
              <a:spcBef>
                <a:spcPts val="0"/>
              </a:spcBef>
              <a:spcAft>
                <a:spcPts val="800"/>
              </a:spcAft>
            </a:pPr>
            <a:endParaRPr lang="en-US" sz="5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lnSpc>
                <a:spcPct val="107000"/>
              </a:lnSpc>
              <a:spcBef>
                <a:spcPts val="0"/>
              </a:spcBef>
              <a:spcAft>
                <a:spcPts val="800"/>
              </a:spcAft>
            </a:pPr>
            <a:r>
              <a:rPr lang="en-US" sz="5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partial or incomplete implementation would render that mitigation effort ineffective setting winners and losers in a sort of grid GIC Rollercoaster</a:t>
            </a:r>
            <a:endParaRPr lang="en-US" sz="1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Bef>
                <a:spcPts val="0"/>
              </a:spcBef>
              <a:spcAft>
                <a:spcPts val="80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buFont typeface="Wingdings 3" charset="2"/>
              <a:buChar char=""/>
              <a:defRPr/>
            </a:pPr>
            <a:endParaRPr lang="en-US" sz="3200" dirty="0">
              <a:solidFill>
                <a:schemeClr val="bg1"/>
              </a:solidFill>
              <a:latin typeface="Arial" panose="020B0604020202020204" pitchFamily="34" charset="0"/>
              <a:cs typeface="Arial" panose="020B0604020202020204" pitchFamily="34" charset="0"/>
            </a:endParaRPr>
          </a:p>
          <a:p>
            <a:pPr algn="l">
              <a:buFont typeface="Wingdings 3" charset="2"/>
              <a:buChar char=""/>
              <a:defRPr/>
            </a:pPr>
            <a:endParaRPr lang="en-US" dirty="0">
              <a:solidFill>
                <a:srgbClr val="FFFFFF"/>
              </a:solidFill>
              <a:latin typeface="Arial" panose="020B0604020202020204" pitchFamily="34" charset="0"/>
              <a:cs typeface="Arial" panose="020B0604020202020204" pitchFamily="34" charset="0"/>
            </a:endParaRPr>
          </a:p>
          <a:p>
            <a:pPr algn="l">
              <a:buFont typeface="Wingdings 3" charset="2"/>
              <a:buChar char=""/>
              <a:defRPr/>
            </a:pPr>
            <a:endParaRPr lang="en-US" dirty="0">
              <a:solidFill>
                <a:srgbClr val="FFFFFF"/>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B36020C2-648A-4344-88E7-4BD00CECB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001034"/>
      </p:ext>
    </p:extLst>
  </p:cSld>
  <p:clrMapOvr>
    <a:overrideClrMapping bg1="dk1" tx1="lt1" bg2="dk2" tx2="lt2" accent1="accent1" accent2="accent2" accent3="accent3" accent4="accent4" accent5="accent5" accent6="accent6" hlink="hlink" folHlink="folHlink"/>
  </p:clrMapOvr>
  <p:transition advTm="25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7" name="Straight Connector 2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37">
            <a:extLst>
              <a:ext uri="{FF2B5EF4-FFF2-40B4-BE49-F238E27FC236}">
                <a16:creationId xmlns:a16="http://schemas.microsoft.com/office/drawing/2014/main" id="{531A7071-A1E3-4ABD-9E3C-984F3F9D1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lluminated server room panel">
            <a:extLst>
              <a:ext uri="{FF2B5EF4-FFF2-40B4-BE49-F238E27FC236}">
                <a16:creationId xmlns:a16="http://schemas.microsoft.com/office/drawing/2014/main" id="{AC71796E-C5AB-4DDE-86A4-8288A0FD706F}"/>
              </a:ext>
            </a:extLst>
          </p:cNvPr>
          <p:cNvPicPr>
            <a:picLocks noChangeAspect="1"/>
          </p:cNvPicPr>
          <p:nvPr/>
        </p:nvPicPr>
        <p:blipFill rotWithShape="1">
          <a:blip r:embed="rId5">
            <a:duotone>
              <a:schemeClr val="bg2">
                <a:shade val="45000"/>
                <a:satMod val="135000"/>
              </a:schemeClr>
              <a:prstClr val="white"/>
            </a:duotone>
            <a:alphaModFix amt="15000"/>
          </a:blip>
          <a:srcRect l="1832" r="9166" b="-2"/>
          <a:stretch/>
        </p:blipFill>
        <p:spPr>
          <a:xfrm>
            <a:off x="-2380" y="252413"/>
            <a:ext cx="9143999" cy="6858000"/>
          </a:xfrm>
          <a:prstGeom prst="rect">
            <a:avLst/>
          </a:prstGeom>
        </p:spPr>
      </p:pic>
      <p:grpSp>
        <p:nvGrpSpPr>
          <p:cNvPr id="40" name="Group 39">
            <a:extLst>
              <a:ext uri="{FF2B5EF4-FFF2-40B4-BE49-F238E27FC236}">
                <a16:creationId xmlns:a16="http://schemas.microsoft.com/office/drawing/2014/main" id="{D7450C65-F562-4A93-8E4C-2B1A1D6D1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1" name="Straight Connector 40">
              <a:extLst>
                <a:ext uri="{FF2B5EF4-FFF2-40B4-BE49-F238E27FC236}">
                  <a16:creationId xmlns:a16="http://schemas.microsoft.com/office/drawing/2014/main" id="{AF0563B9-ECBE-4965-97D7-9882F6A74B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7E91126-5A58-4664-9FA6-5EC835C635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EF18AD9C-F20A-40DA-85EC-AE24CBA4C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5ED32872-350A-42F9-BACB-7E8FFE55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C409006C-800B-4ECA-9974-89CBD0498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AA88B005-7B82-4ACE-B3D5-1BAD7E2A5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DC68DADB-A002-4B49-8932-F71D25B3F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63238F89-5D1B-4101-8493-5A72E178B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D4094520-ACA0-47DD-8EB5-084BD92E8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29E6287E-AD72-4AD3-981F-086045BCA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765094" y="1065087"/>
            <a:ext cx="6447501" cy="1320800"/>
          </a:xfrm>
        </p:spPr>
        <p:txBody>
          <a:bodyPr vert="horz" lIns="91440" tIns="45720" rIns="91440" bIns="45720" rtlCol="0" anchor="t">
            <a:normAutofit/>
          </a:bodyPr>
          <a:lstStyle/>
          <a:p>
            <a:pPr algn="l"/>
            <a:r>
              <a:rPr lang="en-US" sz="3600" b="1" i="1" dirty="0">
                <a:solidFill>
                  <a:schemeClr val="accent2">
                    <a:lumMod val="60000"/>
                    <a:lumOff val="40000"/>
                  </a:schemeClr>
                </a:solidFill>
                <a:effectLst/>
              </a:rPr>
              <a:t>Electric Utility Systems and    </a:t>
            </a:r>
            <a:br>
              <a:rPr lang="en-US" sz="3600" b="1" i="1" dirty="0">
                <a:solidFill>
                  <a:schemeClr val="accent2">
                    <a:lumMod val="60000"/>
                    <a:lumOff val="40000"/>
                  </a:schemeClr>
                </a:solidFill>
                <a:effectLst/>
              </a:rPr>
            </a:br>
            <a:r>
              <a:rPr lang="en-US" sz="3600" b="1" i="1" dirty="0">
                <a:solidFill>
                  <a:schemeClr val="accent2">
                    <a:lumMod val="60000"/>
                    <a:lumOff val="40000"/>
                  </a:schemeClr>
                </a:solidFill>
                <a:effectLst/>
              </a:rPr>
              <a:t>               Practices</a:t>
            </a:r>
            <a:endParaRPr lang="en-US" sz="3600" i="1" dirty="0">
              <a:solidFill>
                <a:schemeClr val="accent2">
                  <a:lumMod val="60000"/>
                  <a:lumOff val="40000"/>
                </a:schemeClr>
              </a:solidFill>
            </a:endParaRPr>
          </a:p>
        </p:txBody>
      </p:sp>
      <p:sp>
        <p:nvSpPr>
          <p:cNvPr id="3" name="Subtitle 2"/>
          <p:cNvSpPr>
            <a:spLocks noGrp="1"/>
          </p:cNvSpPr>
          <p:nvPr>
            <p:ph type="subTitle" idx="1"/>
          </p:nvPr>
        </p:nvSpPr>
        <p:spPr>
          <a:xfrm>
            <a:off x="699214" y="3041374"/>
            <a:ext cx="6918155" cy="4303447"/>
          </a:xfrm>
        </p:spPr>
        <p:txBody>
          <a:bodyPr vert="horz" lIns="91440" tIns="45720" rIns="91440" bIns="45720" rtlCol="0">
            <a:normAutofit/>
          </a:bodyPr>
          <a:lstStyle/>
          <a:p>
            <a:pPr algn="l"/>
            <a:r>
              <a:rPr lang="en-US" sz="2500" dirty="0">
                <a:solidFill>
                  <a:schemeClr val="tx1">
                    <a:lumMod val="75000"/>
                    <a:lumOff val="25000"/>
                  </a:schemeClr>
                </a:solidFill>
                <a:effectLst/>
                <a:latin typeface="Calibri" panose="020F0502020204030204" pitchFamily="34" charset="0"/>
                <a:cs typeface="Calibri" panose="020F0502020204030204" pitchFamily="34" charset="0"/>
              </a:rPr>
              <a:t>Any largescale grid application calls for equipment </a:t>
            </a:r>
            <a:r>
              <a:rPr lang="en-US" sz="2500" dirty="0">
                <a:solidFill>
                  <a:schemeClr val="tx1">
                    <a:lumMod val="75000"/>
                    <a:lumOff val="25000"/>
                  </a:schemeClr>
                </a:solidFill>
                <a:latin typeface="Calibri" panose="020F0502020204030204" pitchFamily="34" charset="0"/>
                <a:cs typeface="Calibri" panose="020F0502020204030204" pitchFamily="34" charset="0"/>
              </a:rPr>
              <a:t>having a solid, long-standing industrial </a:t>
            </a:r>
            <a:r>
              <a:rPr lang="en-US" sz="2500" dirty="0">
                <a:solidFill>
                  <a:schemeClr val="tx1">
                    <a:lumMod val="75000"/>
                    <a:lumOff val="25000"/>
                  </a:schemeClr>
                </a:solidFill>
                <a:effectLst/>
                <a:latin typeface="Calibri" panose="020F0502020204030204" pitchFamily="34" charset="0"/>
                <a:cs typeface="Calibri" panose="020F0502020204030204" pitchFamily="34" charset="0"/>
              </a:rPr>
              <a:t>record</a:t>
            </a:r>
            <a:endParaRPr lang="en-US" sz="2500" dirty="0">
              <a:solidFill>
                <a:schemeClr val="tx1">
                  <a:lumMod val="75000"/>
                  <a:lumOff val="25000"/>
                </a:schemeClr>
              </a:solidFill>
              <a:latin typeface="Calibri" panose="020F0502020204030204" pitchFamily="34" charset="0"/>
              <a:cs typeface="Calibri" panose="020F0502020204030204" pitchFamily="34" charset="0"/>
            </a:endParaRPr>
          </a:p>
          <a:p>
            <a:pPr marR="0" algn="l"/>
            <a:r>
              <a:rPr lang="en-US" sz="2500" dirty="0">
                <a:solidFill>
                  <a:schemeClr val="tx1">
                    <a:lumMod val="75000"/>
                    <a:lumOff val="25000"/>
                  </a:schemeClr>
                </a:solidFill>
                <a:effectLst/>
                <a:latin typeface="Calibri" panose="020F0502020204030204" pitchFamily="34" charset="0"/>
                <a:cs typeface="Calibri" panose="020F0502020204030204" pitchFamily="34" charset="0"/>
              </a:rPr>
              <a:t>Units intended for such a largescale deployment must consequently pass and comply with well-established industry tests and standards </a:t>
            </a:r>
          </a:p>
          <a:p>
            <a:pPr marL="0" marR="0" algn="l">
              <a:buFont typeface="Wingdings 3" charset="2"/>
              <a:buChar char=""/>
            </a:pPr>
            <a:endParaRPr lang="en-US" dirty="0">
              <a:solidFill>
                <a:schemeClr val="tx1">
                  <a:lumMod val="75000"/>
                  <a:lumOff val="25000"/>
                </a:schemeClr>
              </a:solidFill>
              <a:effectLst/>
            </a:endParaRPr>
          </a:p>
          <a:p>
            <a:pPr marL="0" marR="0" algn="l">
              <a:buFont typeface="Wingdings 3" charset="2"/>
              <a:buChar char=""/>
            </a:pPr>
            <a:endParaRPr lang="en-US" dirty="0">
              <a:solidFill>
                <a:schemeClr val="tx1">
                  <a:lumMod val="75000"/>
                  <a:lumOff val="25000"/>
                </a:schemeClr>
              </a:solidFill>
            </a:endParaRPr>
          </a:p>
        </p:txBody>
      </p:sp>
      <p:pic>
        <p:nvPicPr>
          <p:cNvPr id="4" name="Audio 3">
            <a:hlinkClick r:id="" action="ppaction://media"/>
            <a:extLst>
              <a:ext uri="{FF2B5EF4-FFF2-40B4-BE49-F238E27FC236}">
                <a16:creationId xmlns:a16="http://schemas.microsoft.com/office/drawing/2014/main" id="{F1B6CBD0-9857-46F8-BD9A-6797D3B26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2233380"/>
      </p:ext>
    </p:extLst>
  </p:cSld>
  <p:clrMapOvr>
    <a:masterClrMapping/>
  </p:clrMapOvr>
  <p:transition advTm="19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993C45-B237-4CD5-A232-CD2DFFF5A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BE9EA4F6-F0E3-4DB3-8F82-B91A1F693A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3A7345F-1794-4777-80F8-B67B01BE7F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EB4062E-9879-4D6E-8C9A-55D81D61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E1E50E-9B56-49FC-AC93-34C80F438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786CF095-2697-4E6D-832B-E71B7C8D6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93A2EA0-D245-490B-A61D-8B32A8DF4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BAC7BF2-009C-48C7-A7F2-2139B507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D60F62B-3828-4F12-B884-8A8925325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8A41293-53F5-4380-B216-EB66A4353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6DDE673-E05B-400B-B6E1-335E425D8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19DA3C-A6E9-47E0-9125-483F73595AE3}"/>
              </a:ext>
            </a:extLst>
          </p:cNvPr>
          <p:cNvSpPr txBox="1"/>
          <p:nvPr/>
        </p:nvSpPr>
        <p:spPr>
          <a:xfrm>
            <a:off x="3314352" y="1020871"/>
            <a:ext cx="5220569" cy="2849671"/>
          </a:xfrm>
          <a:prstGeom prst="rect">
            <a:avLst/>
          </a:prstGeom>
        </p:spPr>
        <p:txBody>
          <a:bodyPr vert="horz" lIns="91440" tIns="45720" rIns="91440" bIns="45720" rtlCol="0" anchor="b">
            <a:normAutofit/>
          </a:bodyPr>
          <a:lstStyle/>
          <a:p>
            <a:pPr marL="0" marR="0">
              <a:spcBef>
                <a:spcPct val="0"/>
              </a:spcBef>
              <a:spcAft>
                <a:spcPts val="600"/>
              </a:spcAft>
            </a:pPr>
            <a:r>
              <a:rPr lang="en-US" sz="5200" b="1" i="1">
                <a:solidFill>
                  <a:srgbClr val="FFFFFF"/>
                </a:solidFill>
                <a:latin typeface="+mj-lt"/>
                <a:ea typeface="+mj-ea"/>
                <a:cs typeface="+mj-cs"/>
              </a:rPr>
              <a:t>Why Surge Arresters?...</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9D8018AE-F691-4838-ADFE-59A0525A82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1372264"/>
      </p:ext>
    </p:extLst>
  </p:cSld>
  <p:clrMapOvr>
    <a:masterClrMapping/>
  </p:clrMapOvr>
  <mc:AlternateContent xmlns:mc="http://schemas.openxmlformats.org/markup-compatibility/2006" xmlns:p14="http://schemas.microsoft.com/office/powerpoint/2010/main">
    <mc:Choice Requires="p14">
      <p:transition spd="slow" p14:dur="2000" advTm="4561"/>
    </mc:Choice>
    <mc:Fallback xmlns="">
      <p:transition spd="slow" advTm="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1219200"/>
            <a:ext cx="6781800" cy="750545"/>
          </a:xfrm>
        </p:spPr>
        <p:txBody>
          <a:bodyPr vert="horz" lIns="91440" tIns="45720" rIns="91440" bIns="45720" rtlCol="0" anchor="ctr">
            <a:normAutofit fontScale="90000"/>
          </a:bodyPr>
          <a:lstStyle/>
          <a:p>
            <a:pPr algn="l"/>
            <a:r>
              <a:rPr lang="en-US" sz="3900" b="1" i="1" dirty="0">
                <a:solidFill>
                  <a:srgbClr val="92D050"/>
                </a:solidFill>
                <a:effectLst/>
              </a:rPr>
              <a:t>Electric </a:t>
            </a:r>
            <a:r>
              <a:rPr lang="en-US" sz="3900" b="1" i="1" dirty="0">
                <a:solidFill>
                  <a:schemeClr val="accent2">
                    <a:lumMod val="60000"/>
                    <a:lumOff val="40000"/>
                  </a:schemeClr>
                </a:solidFill>
                <a:effectLst/>
              </a:rPr>
              <a:t>Utility</a:t>
            </a:r>
            <a:r>
              <a:rPr lang="en-US" sz="3900" b="1" i="1" dirty="0">
                <a:solidFill>
                  <a:srgbClr val="92D050"/>
                </a:solidFill>
                <a:effectLst/>
              </a:rPr>
              <a:t> Systems and </a:t>
            </a:r>
            <a:br>
              <a:rPr lang="en-US" sz="3900" b="1" i="1" dirty="0">
                <a:solidFill>
                  <a:srgbClr val="92D050"/>
                </a:solidFill>
                <a:effectLst/>
              </a:rPr>
            </a:br>
            <a:r>
              <a:rPr lang="en-US" sz="3900" b="1" i="1" dirty="0">
                <a:solidFill>
                  <a:srgbClr val="92D050"/>
                </a:solidFill>
                <a:effectLst/>
              </a:rPr>
              <a:t>               Practices</a:t>
            </a:r>
            <a:endParaRPr lang="en-US" sz="3900" i="1" dirty="0">
              <a:solidFill>
                <a:srgbClr val="92D050"/>
              </a:solidFill>
            </a:endParaRPr>
          </a:p>
        </p:txBody>
      </p:sp>
      <p:sp>
        <p:nvSpPr>
          <p:cNvPr id="3" name="Subtitle 2"/>
          <p:cNvSpPr>
            <a:spLocks noGrp="1"/>
          </p:cNvSpPr>
          <p:nvPr>
            <p:ph type="subTitle" idx="1"/>
          </p:nvPr>
        </p:nvSpPr>
        <p:spPr>
          <a:xfrm>
            <a:off x="990600" y="2819400"/>
            <a:ext cx="6705600" cy="4038600"/>
          </a:xfrm>
        </p:spPr>
        <p:txBody>
          <a:bodyPr vert="horz" lIns="91440" tIns="45720" rIns="91440" bIns="45720" rtlCol="0" anchor="ctr">
            <a:normAutofit fontScale="25000" lnSpcReduction="20000"/>
          </a:bodyPr>
          <a:lstStyle/>
          <a:p>
            <a:pPr algn="l"/>
            <a:r>
              <a:rPr lang="en-US" sz="9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Equipment intended for a massive grid deployment </a:t>
            </a:r>
            <a:r>
              <a:rPr lang="en-US" sz="9600" dirty="0">
                <a:solidFill>
                  <a:schemeClr val="tx1"/>
                </a:solidFill>
                <a:effectLst/>
                <a:latin typeface="Calibri" panose="020F0502020204030204" pitchFamily="34" charset="0"/>
                <a:cs typeface="Calibri" panose="020F0502020204030204" pitchFamily="34" charset="0"/>
              </a:rPr>
              <a:t>must </a:t>
            </a:r>
            <a:r>
              <a:rPr lang="en-US" sz="9600" dirty="0">
                <a:solidFill>
                  <a:schemeClr val="tx1"/>
                </a:solidFill>
                <a:latin typeface="Calibri" panose="020F0502020204030204" pitchFamily="34" charset="0"/>
                <a:cs typeface="Calibri" panose="020F0502020204030204" pitchFamily="34" charset="0"/>
              </a:rPr>
              <a:t>have</a:t>
            </a:r>
            <a:r>
              <a:rPr lang="en-US" sz="9600" dirty="0">
                <a:solidFill>
                  <a:schemeClr val="tx1"/>
                </a:solidFill>
                <a:effectLst/>
                <a:latin typeface="Calibri" panose="020F0502020204030204" pitchFamily="34" charset="0"/>
                <a:cs typeface="Calibri" panose="020F0502020204030204" pitchFamily="34" charset="0"/>
              </a:rPr>
              <a:t> well-known failure modes/rates for a full  evaluation of  the composite power-system reliability impact of </a:t>
            </a:r>
            <a:r>
              <a:rPr lang="en-US" sz="9600" dirty="0">
                <a:solidFill>
                  <a:schemeClr val="tx1"/>
                </a:solidFill>
                <a:latin typeface="Calibri" panose="020F0502020204030204" pitchFamily="34" charset="0"/>
                <a:cs typeface="Calibri" panose="020F0502020204030204" pitchFamily="34" charset="0"/>
              </a:rPr>
              <a:t>their installation</a:t>
            </a:r>
          </a:p>
          <a:p>
            <a:pPr algn="l"/>
            <a:endParaRPr lang="en-US" sz="6000" dirty="0">
              <a:solidFill>
                <a:schemeClr val="tx1"/>
              </a:solidFill>
              <a:latin typeface="Calibri" panose="020F0502020204030204" pitchFamily="34" charset="0"/>
              <a:cs typeface="Calibri" panose="020F0502020204030204" pitchFamily="34" charset="0"/>
            </a:endParaRPr>
          </a:p>
          <a:p>
            <a:pPr algn="l"/>
            <a:r>
              <a:rPr lang="en-US" sz="9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Any extensive </a:t>
            </a:r>
            <a:r>
              <a:rPr lang="en-US" sz="9600" dirty="0">
                <a:solidFill>
                  <a:schemeClr val="tx1"/>
                </a:solidFill>
                <a:latin typeface="Calibri" panose="020F0502020204030204" pitchFamily="34" charset="0"/>
                <a:ea typeface="Calibri" panose="020F0502020204030204" pitchFamily="34" charset="0"/>
                <a:cs typeface="Calibri" panose="020F0502020204030204" pitchFamily="34" charset="0"/>
              </a:rPr>
              <a:t>use of </a:t>
            </a:r>
            <a:r>
              <a:rPr lang="en-US" sz="9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experimental prototypes for GIC control could be dicey and prone to be in  disregard of  basic Electric Utility Systems and Practices  </a:t>
            </a:r>
          </a:p>
          <a:p>
            <a:pPr marL="457200" indent="-457200" algn="l">
              <a:buFont typeface="Arial" panose="020B0604020202020204" pitchFamily="34" charset="0"/>
              <a:buChar char="•"/>
            </a:pPr>
            <a:endParaRPr lang="en-US" sz="6000" dirty="0">
              <a:solidFill>
                <a:schemeClr val="tx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6000" dirty="0">
              <a:solidFill>
                <a:schemeClr val="tx1"/>
              </a:solidFill>
              <a:latin typeface="Arial" panose="020B0604020202020204" pitchFamily="34" charset="0"/>
              <a:cs typeface="Arial" panose="020B0604020202020204" pitchFamily="34" charset="0"/>
            </a:endParaRPr>
          </a:p>
          <a:p>
            <a:pPr algn="l">
              <a:buFont typeface="Wingdings 3" charset="2"/>
              <a:buChar char=""/>
              <a:defRPr/>
            </a:pPr>
            <a:endParaRPr lang="en-US" dirty="0">
              <a:solidFill>
                <a:schemeClr val="tx1"/>
              </a:solidFill>
            </a:endParaRPr>
          </a:p>
          <a:p>
            <a:pPr algn="l">
              <a:defRPr/>
            </a:pPr>
            <a:r>
              <a:rPr lang="en-US" dirty="0">
                <a:solidFill>
                  <a:srgbClr val="FFFFFF"/>
                </a:solidFill>
              </a:rPr>
              <a:t>  </a:t>
            </a:r>
          </a:p>
        </p:txBody>
      </p:sp>
      <p:pic>
        <p:nvPicPr>
          <p:cNvPr id="5" name="Audio 4">
            <a:hlinkClick r:id="" action="ppaction://media"/>
            <a:extLst>
              <a:ext uri="{FF2B5EF4-FFF2-40B4-BE49-F238E27FC236}">
                <a16:creationId xmlns:a16="http://schemas.microsoft.com/office/drawing/2014/main" id="{23AEC8BF-F776-484D-856B-86888FCB3F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2943337"/>
      </p:ext>
    </p:extLst>
  </p:cSld>
  <p:clrMapOvr>
    <a:overrideClrMapping bg1="dk1" tx1="lt1" bg2="dk2" tx2="lt2" accent1="accent1" accent2="accent2" accent3="accent3" accent4="accent4" accent5="accent5" accent6="accent6" hlink="hlink" folHlink="folHlink"/>
  </p:clrMapOvr>
  <p:transition advTm="30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252" y="1371600"/>
            <a:ext cx="7467600" cy="533400"/>
          </a:xfrm>
        </p:spPr>
        <p:txBody>
          <a:bodyPr vert="horz" lIns="91440" tIns="45720" rIns="91440" bIns="45720" rtlCol="0" anchor="ctr">
            <a:noAutofit/>
          </a:bodyPr>
          <a:lstStyle/>
          <a:p>
            <a:pPr algn="l"/>
            <a:r>
              <a:rPr lang="en-US" sz="3500" b="1" i="1" dirty="0">
                <a:solidFill>
                  <a:srgbClr val="92D050"/>
                </a:solidFill>
                <a:effectLst/>
              </a:rPr>
              <a:t>Electric Utility Systems and  </a:t>
            </a:r>
            <a:br>
              <a:rPr lang="en-US" sz="3500" b="1" i="1" dirty="0">
                <a:solidFill>
                  <a:srgbClr val="92D050"/>
                </a:solidFill>
                <a:effectLst/>
              </a:rPr>
            </a:br>
            <a:r>
              <a:rPr lang="en-US" sz="3500" b="1" i="1" dirty="0">
                <a:solidFill>
                  <a:srgbClr val="92D050"/>
                </a:solidFill>
                <a:effectLst/>
              </a:rPr>
              <a:t>               Practices</a:t>
            </a:r>
            <a:endParaRPr lang="en-US" sz="3500" i="1" dirty="0">
              <a:solidFill>
                <a:srgbClr val="92D050"/>
              </a:solidFill>
            </a:endParaRPr>
          </a:p>
        </p:txBody>
      </p:sp>
      <p:sp>
        <p:nvSpPr>
          <p:cNvPr id="3" name="Subtitle 2"/>
          <p:cNvSpPr>
            <a:spLocks noGrp="1"/>
          </p:cNvSpPr>
          <p:nvPr>
            <p:ph type="subTitle" idx="1"/>
          </p:nvPr>
        </p:nvSpPr>
        <p:spPr>
          <a:xfrm>
            <a:off x="1156252" y="2895600"/>
            <a:ext cx="6629400" cy="3505200"/>
          </a:xfrm>
        </p:spPr>
        <p:txBody>
          <a:bodyPr vert="horz" lIns="91440" tIns="45720" rIns="91440" bIns="45720" rtlCol="0" anchor="ctr">
            <a:normAutofit lnSpcReduction="10000"/>
          </a:bodyPr>
          <a:lstStyle/>
          <a:p>
            <a:pPr algn="l">
              <a:buFont typeface="Wingdings 3" charset="2"/>
              <a:buChar char=""/>
              <a:defRPr/>
            </a:pPr>
            <a:endParaRPr lang="en-US" sz="2800" dirty="0">
              <a:solidFill>
                <a:srgbClr val="FFFFFF"/>
              </a:solidFill>
              <a:latin typeface="Calibri" panose="020F0502020204030204" pitchFamily="34" charset="0"/>
              <a:cs typeface="Calibri" panose="020F0502020204030204" pitchFamily="34" charset="0"/>
            </a:endParaRPr>
          </a:p>
          <a:p>
            <a:pPr algn="l">
              <a:defRPr/>
            </a:pPr>
            <a:r>
              <a:rPr lang="en-US" sz="2400" dirty="0">
                <a:solidFill>
                  <a:schemeClr val="tx1"/>
                </a:solidFill>
                <a:effectLst/>
                <a:latin typeface="Calibri" panose="020F0502020204030204" pitchFamily="34" charset="0"/>
                <a:cs typeface="Calibri" panose="020F0502020204030204" pitchFamily="34" charset="0"/>
              </a:rPr>
              <a:t>Existing </a:t>
            </a:r>
            <a:r>
              <a:rPr lang="en-US" sz="2400" dirty="0">
                <a:solidFill>
                  <a:schemeClr val="tx1"/>
                </a:solidFill>
                <a:latin typeface="Calibri" panose="020F0502020204030204" pitchFamily="34" charset="0"/>
                <a:cs typeface="Calibri" panose="020F0502020204030204" pitchFamily="34" charset="0"/>
              </a:rPr>
              <a:t>standards </a:t>
            </a:r>
            <a:r>
              <a:rPr lang="en-US" sz="2400" dirty="0">
                <a:solidFill>
                  <a:schemeClr val="tx1"/>
                </a:solidFill>
                <a:effectLst/>
                <a:latin typeface="Calibri" panose="020F0502020204030204" pitchFamily="34" charset="0"/>
                <a:cs typeface="Calibri" panose="020F0502020204030204" pitchFamily="34" charset="0"/>
              </a:rPr>
              <a:t>and tests can be applied to this new GIC-mitigation surge-arrester function in a straightforward way </a:t>
            </a:r>
          </a:p>
          <a:p>
            <a:pPr algn="l">
              <a:defRPr/>
            </a:pPr>
            <a:r>
              <a:rPr lang="en-US" sz="2400" dirty="0">
                <a:solidFill>
                  <a:schemeClr val="tx1"/>
                </a:solidFill>
                <a:effectLst/>
                <a:latin typeface="Calibri" panose="020F0502020204030204" pitchFamily="34" charset="0"/>
                <a:cs typeface="Calibri" panose="020F0502020204030204" pitchFamily="34" charset="0"/>
              </a:rPr>
              <a:t>                                                                                                                                                                                       </a:t>
            </a:r>
          </a:p>
          <a:p>
            <a:pPr algn="l">
              <a:defRP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There is a successful operating experience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of at least one major US Utility</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with surge-arrester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neutral grounding of 230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KV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115 KV transformers</a:t>
            </a:r>
          </a:p>
          <a:p>
            <a:pPr algn="l">
              <a:defRPr/>
            </a:pPr>
            <a:endParaRPr lang="en-US" sz="3100" dirty="0">
              <a:solidFill>
                <a:schemeClr val="tx1"/>
              </a:solidFill>
            </a:endParaRPr>
          </a:p>
        </p:txBody>
      </p:sp>
      <p:pic>
        <p:nvPicPr>
          <p:cNvPr id="4" name="Audio 3">
            <a:hlinkClick r:id="" action="ppaction://media"/>
            <a:extLst>
              <a:ext uri="{FF2B5EF4-FFF2-40B4-BE49-F238E27FC236}">
                <a16:creationId xmlns:a16="http://schemas.microsoft.com/office/drawing/2014/main" id="{240B252C-F260-4CE1-9220-7BBCAB504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431256"/>
      </p:ext>
    </p:extLst>
  </p:cSld>
  <p:clrMapOvr>
    <a:masterClrMapping/>
  </p:clrMapOvr>
  <p:transition advTm="20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3" name="Straight Connector 52">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4" name="Rectangle 63">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idx="4294967295"/>
          </p:nvPr>
        </p:nvSpPr>
        <p:spPr>
          <a:xfrm>
            <a:off x="376566" y="1825109"/>
            <a:ext cx="2660686" cy="4093028"/>
          </a:xfrm>
        </p:spPr>
        <p:txBody>
          <a:bodyPr vert="horz" lIns="91440" tIns="45720" rIns="91440" bIns="45720" rtlCol="0" anchor="ctr">
            <a:normAutofit/>
          </a:bodyPr>
          <a:lstStyle/>
          <a:p>
            <a:pPr>
              <a:lnSpc>
                <a:spcPct val="90000"/>
              </a:lnSpc>
              <a:defRPr/>
            </a:pPr>
            <a:r>
              <a:rPr lang="en-US" sz="3200" b="1" i="1" dirty="0">
                <a:solidFill>
                  <a:schemeClr val="accent2">
                    <a:lumMod val="60000"/>
                    <a:lumOff val="40000"/>
                  </a:schemeClr>
                </a:solidFill>
                <a:effectLst/>
              </a:rPr>
              <a:t>Advanced Technology for SA in the Distribution Class</a:t>
            </a:r>
            <a:br>
              <a:rPr lang="en-US" sz="3200" dirty="0"/>
            </a:br>
            <a:endParaRPr lang="en-US" sz="3200" b="1" dirty="0"/>
          </a:p>
        </p:txBody>
      </p:sp>
      <p:grpSp>
        <p:nvGrpSpPr>
          <p:cNvPr id="66" name="Group 65">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67" name="Straight Connector 66">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7" name="Rectangle 76">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4F26AD5-6687-4E83-9FA3-6D39DD7706BC}"/>
              </a:ext>
            </a:extLst>
          </p:cNvPr>
          <p:cNvSpPr txBox="1"/>
          <p:nvPr/>
        </p:nvSpPr>
        <p:spPr>
          <a:xfrm>
            <a:off x="4587063" y="609601"/>
            <a:ext cx="4133472" cy="5175624"/>
          </a:xfrm>
          <a:prstGeom prst="rect">
            <a:avLst/>
          </a:prstGeom>
        </p:spPr>
        <p:txBody>
          <a:bodyPr vert="horz" lIns="91440" tIns="45720" rIns="91440" bIns="45720" rtlCol="0" anchor="ctr">
            <a:normAutofit/>
          </a:bodyPr>
          <a:lstStyle/>
          <a:p>
            <a:pPr marL="0" marR="0">
              <a:spcBef>
                <a:spcPts val="1000"/>
              </a:spcBef>
              <a:buClr>
                <a:schemeClr val="accent1"/>
              </a:buClr>
              <a:buSzPct val="80000"/>
              <a:buFont typeface="Wingdings 3" charset="2"/>
              <a:buChar char=""/>
            </a:pPr>
            <a:endParaRPr lang="en-US" dirty="0">
              <a:solidFill>
                <a:srgbClr val="FFFFFF"/>
              </a:solidFill>
              <a:effectLst/>
            </a:endParaRPr>
          </a:p>
        </p:txBody>
      </p:sp>
      <p:sp>
        <p:nvSpPr>
          <p:cNvPr id="2" name="Rectangle 1"/>
          <p:cNvSpPr/>
          <p:nvPr/>
        </p:nvSpPr>
        <p:spPr>
          <a:xfrm>
            <a:off x="4570697" y="1682376"/>
            <a:ext cx="4133472" cy="5175624"/>
          </a:xfrm>
          <a:prstGeom prst="rect">
            <a:avLst/>
          </a:prstGeom>
        </p:spPr>
        <p:txBody>
          <a:bodyPr vert="horz" lIns="91440" tIns="45720" rIns="91440" bIns="45720" rtlCol="0" anchor="ctr">
            <a:normAutofit/>
          </a:bodyPr>
          <a:lstStyle/>
          <a:p>
            <a:pPr fontAlgn="auto">
              <a:spcBef>
                <a:spcPts val="1000"/>
              </a:spcBef>
              <a:buClr>
                <a:schemeClr val="accent1"/>
              </a:buClr>
              <a:buSzPct val="80000"/>
              <a:buFont typeface="Wingdings 3" charset="2"/>
              <a:buChar char=""/>
              <a:defRPr/>
            </a:pPr>
            <a:endParaRPr lang="en-US" dirty="0">
              <a:solidFill>
                <a:srgbClr val="FFFFFF"/>
              </a:solidFill>
            </a:endParaRPr>
          </a:p>
        </p:txBody>
      </p:sp>
      <p:graphicFrame>
        <p:nvGraphicFramePr>
          <p:cNvPr id="48" name="TextBox 45">
            <a:extLst>
              <a:ext uri="{FF2B5EF4-FFF2-40B4-BE49-F238E27FC236}">
                <a16:creationId xmlns:a16="http://schemas.microsoft.com/office/drawing/2014/main" id="{B1BA9BC6-6ADF-4F72-8E7D-CED213EA6920}"/>
              </a:ext>
            </a:extLst>
          </p:cNvPr>
          <p:cNvGraphicFramePr/>
          <p:nvPr>
            <p:extLst>
              <p:ext uri="{D42A27DB-BD31-4B8C-83A1-F6EECF244321}">
                <p14:modId xmlns:p14="http://schemas.microsoft.com/office/powerpoint/2010/main" val="3414163090"/>
              </p:ext>
            </p:extLst>
          </p:nvPr>
        </p:nvGraphicFramePr>
        <p:xfrm>
          <a:off x="3657635" y="944563"/>
          <a:ext cx="4992577"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0E32AF8-9720-45E6-B6AD-6A9C888B55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3801562"/>
      </p:ext>
    </p:extLst>
  </p:cSld>
  <p:clrMapOvr>
    <a:masterClrMapping/>
  </p:clrMapOvr>
  <p:transition spd="slow" advTm="24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532235" y="1772750"/>
            <a:ext cx="2660686" cy="4093028"/>
          </a:xfrm>
        </p:spPr>
        <p:txBody>
          <a:bodyPr vert="horz" lIns="91440" tIns="45720" rIns="91440" bIns="45720" rtlCol="0" anchor="ctr">
            <a:normAutofit/>
          </a:bodyPr>
          <a:lstStyle/>
          <a:p>
            <a:pPr>
              <a:lnSpc>
                <a:spcPct val="90000"/>
              </a:lnSpc>
              <a:defRPr/>
            </a:pPr>
            <a:r>
              <a:rPr lang="en-US" sz="3200" b="1" i="1" dirty="0">
                <a:solidFill>
                  <a:schemeClr val="accent2">
                    <a:lumMod val="60000"/>
                    <a:lumOff val="40000"/>
                  </a:schemeClr>
                </a:solidFill>
                <a:effectLst/>
              </a:rPr>
              <a:t>Advanced Technology for SA in the Distribution Class</a:t>
            </a:r>
            <a:br>
              <a:rPr lang="en-US" sz="3200" dirty="0"/>
            </a:br>
            <a:endParaRPr lang="en-US" sz="3200" b="1" dirty="0"/>
          </a:p>
        </p:txBody>
      </p:sp>
      <p:sp>
        <p:nvSpPr>
          <p:cNvPr id="30" name="TextBox 29">
            <a:extLst>
              <a:ext uri="{FF2B5EF4-FFF2-40B4-BE49-F238E27FC236}">
                <a16:creationId xmlns:a16="http://schemas.microsoft.com/office/drawing/2014/main" id="{14F26AD5-6687-4E83-9FA3-6D39DD7706BC}"/>
              </a:ext>
            </a:extLst>
          </p:cNvPr>
          <p:cNvSpPr txBox="1"/>
          <p:nvPr/>
        </p:nvSpPr>
        <p:spPr>
          <a:xfrm>
            <a:off x="4587063" y="609601"/>
            <a:ext cx="4133472" cy="5175624"/>
          </a:xfrm>
          <a:prstGeom prst="rect">
            <a:avLst/>
          </a:prstGeom>
        </p:spPr>
        <p:txBody>
          <a:bodyPr vert="horz" lIns="91440" tIns="45720" rIns="91440" bIns="45720" rtlCol="0" anchor="ctr">
            <a:normAutofit/>
          </a:bodyPr>
          <a:lstStyle/>
          <a:p>
            <a:pPr marL="0" marR="0">
              <a:spcBef>
                <a:spcPts val="1000"/>
              </a:spcBef>
              <a:buClr>
                <a:schemeClr val="accent1"/>
              </a:buClr>
              <a:buSzPct val="80000"/>
              <a:buFont typeface="Wingdings 3" charset="2"/>
              <a:buChar char=""/>
            </a:pPr>
            <a:endParaRPr lang="en-US" dirty="0">
              <a:solidFill>
                <a:srgbClr val="FFFFFF"/>
              </a:solidFill>
              <a:effectLst/>
            </a:endParaRPr>
          </a:p>
        </p:txBody>
      </p:sp>
      <p:sp>
        <p:nvSpPr>
          <p:cNvPr id="2" name="Rectangle 1"/>
          <p:cNvSpPr/>
          <p:nvPr/>
        </p:nvSpPr>
        <p:spPr>
          <a:xfrm>
            <a:off x="4570697" y="1682376"/>
            <a:ext cx="4133472" cy="5175624"/>
          </a:xfrm>
          <a:prstGeom prst="rect">
            <a:avLst/>
          </a:prstGeom>
        </p:spPr>
        <p:txBody>
          <a:bodyPr vert="horz" lIns="91440" tIns="45720" rIns="91440" bIns="45720" rtlCol="0" anchor="ctr">
            <a:normAutofit/>
          </a:bodyPr>
          <a:lstStyle/>
          <a:p>
            <a:pPr fontAlgn="auto">
              <a:spcBef>
                <a:spcPts val="1000"/>
              </a:spcBef>
              <a:buClr>
                <a:schemeClr val="accent1"/>
              </a:buClr>
              <a:buSzPct val="80000"/>
              <a:buFont typeface="Wingdings 3" charset="2"/>
              <a:buChar char=""/>
              <a:defRPr/>
            </a:pPr>
            <a:endParaRPr lang="en-US" dirty="0">
              <a:solidFill>
                <a:srgbClr val="FFFFFF"/>
              </a:solidFill>
            </a:endParaRPr>
          </a:p>
        </p:txBody>
      </p:sp>
      <p:graphicFrame>
        <p:nvGraphicFramePr>
          <p:cNvPr id="48" name="TextBox 45">
            <a:extLst>
              <a:ext uri="{FF2B5EF4-FFF2-40B4-BE49-F238E27FC236}">
                <a16:creationId xmlns:a16="http://schemas.microsoft.com/office/drawing/2014/main" id="{B1BA9BC6-6ADF-4F72-8E7D-CED213EA6920}"/>
              </a:ext>
            </a:extLst>
          </p:cNvPr>
          <p:cNvGraphicFramePr/>
          <p:nvPr>
            <p:extLst>
              <p:ext uri="{D42A27DB-BD31-4B8C-83A1-F6EECF244321}">
                <p14:modId xmlns:p14="http://schemas.microsoft.com/office/powerpoint/2010/main" val="3429056404"/>
              </p:ext>
            </p:extLst>
          </p:nvPr>
        </p:nvGraphicFramePr>
        <p:xfrm>
          <a:off x="3619189" y="1125133"/>
          <a:ext cx="4839012"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122998FF-F858-4407-B69D-2D98C61ED2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6900767"/>
      </p:ext>
    </p:extLst>
  </p:cSld>
  <p:clrMapOvr>
    <a:masterClrMapping/>
  </p:clrMapOvr>
  <p:transition spd="slow" advTm="285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685800" y="381000"/>
            <a:ext cx="6934200" cy="2239233"/>
          </a:xfrm>
        </p:spPr>
        <p:txBody>
          <a:bodyPr vert="horz" lIns="91440" tIns="45720" rIns="91440" bIns="45720" rtlCol="0" anchor="ctr">
            <a:normAutofit/>
          </a:bodyPr>
          <a:lstStyle/>
          <a:p>
            <a:r>
              <a:rPr lang="en-US" sz="4000" b="1" i="1" dirty="0">
                <a:solidFill>
                  <a:schemeClr val="accent2">
                    <a:lumMod val="60000"/>
                    <a:lumOff val="40000"/>
                  </a:schemeClr>
                </a:solidFill>
              </a:rPr>
              <a:t>Resilient Grids’ </a:t>
            </a:r>
            <a:r>
              <a:rPr lang="en-US" sz="4000" b="1" i="1" dirty="0">
                <a:solidFill>
                  <a:schemeClr val="accent2">
                    <a:lumMod val="60000"/>
                    <a:lumOff val="40000"/>
                  </a:schemeClr>
                </a:solidFill>
                <a:latin typeface="Arial" panose="020B0604020202020204" pitchFamily="34" charset="0"/>
                <a:cs typeface="Arial" panose="020B0604020202020204" pitchFamily="34" charset="0"/>
              </a:rPr>
              <a:t>R&amp;D</a:t>
            </a:r>
            <a:br>
              <a:rPr lang="en-US" dirty="0">
                <a:solidFill>
                  <a:srgbClr val="92D050"/>
                </a:solidFill>
                <a:effectLst/>
              </a:rPr>
            </a:br>
            <a:endParaRPr lang="en-US" b="1" i="1" dirty="0">
              <a:solidFill>
                <a:srgbClr val="92D050"/>
              </a:solidFill>
            </a:endParaRPr>
          </a:p>
        </p:txBody>
      </p:sp>
      <p:sp>
        <p:nvSpPr>
          <p:cNvPr id="27" name="TextBox 26">
            <a:extLst>
              <a:ext uri="{FF2B5EF4-FFF2-40B4-BE49-F238E27FC236}">
                <a16:creationId xmlns:a16="http://schemas.microsoft.com/office/drawing/2014/main" id="{816AE1E2-FDA9-4F31-AC3E-C0B3E442AB2E}"/>
              </a:ext>
            </a:extLst>
          </p:cNvPr>
          <p:cNvSpPr txBox="1"/>
          <p:nvPr/>
        </p:nvSpPr>
        <p:spPr>
          <a:xfrm>
            <a:off x="685800" y="533400"/>
            <a:ext cx="5943600" cy="5175624"/>
          </a:xfrm>
          <a:prstGeom prst="rect">
            <a:avLst/>
          </a:prstGeom>
        </p:spPr>
        <p:txBody>
          <a:bodyPr vert="horz" lIns="91440" tIns="45720" rIns="91440" bIns="45720" rtlCol="0" anchor="ctr">
            <a:normAutofit/>
          </a:bodyPr>
          <a:lstStyle/>
          <a:p>
            <a:pPr marR="0">
              <a:spcBef>
                <a:spcPts val="1000"/>
              </a:spcBef>
              <a:buClr>
                <a:schemeClr val="accent1"/>
              </a:buClr>
              <a:buSzPct val="80000"/>
            </a:pPr>
            <a:r>
              <a:rPr lang="en-US" sz="2800" dirty="0">
                <a:effectLst/>
                <a:latin typeface="Calibri" panose="020F0502020204030204" pitchFamily="34" charset="0"/>
                <a:ea typeface="Calibri" panose="020F0502020204030204" pitchFamily="34" charset="0"/>
                <a:cs typeface="Calibri" panose="020F0502020204030204" pitchFamily="34" charset="0"/>
              </a:rPr>
              <a:t>In-depth R&amp;D carried out to vet and come out with this novel protective functionality of Surge Arresters</a:t>
            </a:r>
            <a:endParaRPr lang="en-US" sz="2800" b="1" dirty="0">
              <a:effectLst/>
              <a:latin typeface="Calibri" panose="020F0502020204030204" pitchFamily="34" charset="0"/>
              <a:cs typeface="Calibri" panose="020F0502020204030204" pitchFamily="34" charset="0"/>
            </a:endParaRPr>
          </a:p>
        </p:txBody>
      </p:sp>
      <p:sp>
        <p:nvSpPr>
          <p:cNvPr id="2" name="Rectangle 1"/>
          <p:cNvSpPr/>
          <p:nvPr/>
        </p:nvSpPr>
        <p:spPr>
          <a:xfrm>
            <a:off x="4191000" y="1067094"/>
            <a:ext cx="4175937"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buFont typeface="Wingdings 3" charset="2"/>
              <a:buChar char=""/>
            </a:pPr>
            <a:endParaRPr lang="en-US" dirty="0">
              <a:solidFill>
                <a:srgbClr val="FFFFFF"/>
              </a:solidFill>
            </a:endParaRPr>
          </a:p>
        </p:txBody>
      </p:sp>
      <p:pic>
        <p:nvPicPr>
          <p:cNvPr id="4" name="Audio 3">
            <a:hlinkClick r:id="" action="ppaction://media"/>
            <a:extLst>
              <a:ext uri="{FF2B5EF4-FFF2-40B4-BE49-F238E27FC236}">
                <a16:creationId xmlns:a16="http://schemas.microsoft.com/office/drawing/2014/main" id="{8BB04B8D-1291-4A2A-A8DC-7D188EDCCC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9208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095"/>
    </mc:Choice>
    <mc:Fallback xmlns="">
      <p:transition spd="slow"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0" name="Group 6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7" name="Straight Connector 6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p:cNvSpPr>
            <a:spLocks noGrp="1"/>
          </p:cNvSpPr>
          <p:nvPr>
            <p:ph type="ctrTitle" idx="4294967295"/>
          </p:nvPr>
        </p:nvSpPr>
        <p:spPr>
          <a:xfrm>
            <a:off x="4038600" y="684175"/>
            <a:ext cx="4908694" cy="1320800"/>
          </a:xfrm>
        </p:spPr>
        <p:txBody>
          <a:bodyPr vert="horz" lIns="91440" tIns="45720" rIns="91440" bIns="45720" rtlCol="0" anchor="t">
            <a:normAutofit fontScale="90000"/>
          </a:bodyPr>
          <a:lstStyle/>
          <a:p>
            <a:pPr>
              <a:lnSpc>
                <a:spcPct val="90000"/>
              </a:lnSpc>
            </a:pPr>
            <a:r>
              <a:rPr lang="en-US" sz="3100" b="1" i="1" dirty="0">
                <a:solidFill>
                  <a:schemeClr val="accent2">
                    <a:lumMod val="60000"/>
                    <a:lumOff val="40000"/>
                  </a:schemeClr>
                </a:solidFill>
              </a:rPr>
              <a:t>Scope of  Resilient   </a:t>
            </a:r>
            <a:br>
              <a:rPr lang="en-US" sz="3100" b="1" i="1" dirty="0">
                <a:solidFill>
                  <a:schemeClr val="accent2">
                    <a:lumMod val="60000"/>
                    <a:lumOff val="40000"/>
                  </a:schemeClr>
                </a:solidFill>
              </a:rPr>
            </a:br>
            <a:r>
              <a:rPr lang="en-US" sz="3100" b="1" i="1" dirty="0">
                <a:solidFill>
                  <a:schemeClr val="accent2">
                    <a:lumMod val="60000"/>
                    <a:lumOff val="40000"/>
                  </a:schemeClr>
                </a:solidFill>
              </a:rPr>
              <a:t>Grids’ R</a:t>
            </a:r>
            <a:r>
              <a:rPr lang="en-US" sz="3100" i="1" dirty="0">
                <a:solidFill>
                  <a:schemeClr val="accent2">
                    <a:lumMod val="60000"/>
                    <a:lumOff val="40000"/>
                  </a:schemeClr>
                </a:solidFill>
              </a:rPr>
              <a:t>&amp;</a:t>
            </a:r>
            <a:r>
              <a:rPr lang="en-US" sz="3100" b="1" i="1" dirty="0">
                <a:solidFill>
                  <a:schemeClr val="accent2">
                    <a:lumMod val="60000"/>
                    <a:lumOff val="40000"/>
                  </a:schemeClr>
                </a:solidFill>
              </a:rPr>
              <a:t>D</a:t>
            </a:r>
            <a:br>
              <a:rPr lang="en-US" sz="2000" dirty="0">
                <a:effectLst/>
              </a:rPr>
            </a:br>
            <a:br>
              <a:rPr lang="en-US" sz="2000" b="1" i="1" dirty="0"/>
            </a:br>
            <a:endParaRPr lang="en-US" sz="2000" b="1" i="1" dirty="0"/>
          </a:p>
        </p:txBody>
      </p:sp>
      <p:sp>
        <p:nvSpPr>
          <p:cNvPr id="27" name="TextBox 26">
            <a:extLst>
              <a:ext uri="{FF2B5EF4-FFF2-40B4-BE49-F238E27FC236}">
                <a16:creationId xmlns:a16="http://schemas.microsoft.com/office/drawing/2014/main" id="{816AE1E2-FDA9-4F31-AC3E-C0B3E442AB2E}"/>
              </a:ext>
            </a:extLst>
          </p:cNvPr>
          <p:cNvSpPr txBox="1"/>
          <p:nvPr/>
        </p:nvSpPr>
        <p:spPr>
          <a:xfrm>
            <a:off x="3936255" y="2321681"/>
            <a:ext cx="3869198" cy="4197216"/>
          </a:xfrm>
          <a:prstGeom prst="rect">
            <a:avLst/>
          </a:prstGeom>
        </p:spPr>
        <p:txBody>
          <a:bodyPr vert="horz" lIns="91440" tIns="45720" rIns="91440" bIns="45720" rtlCol="0">
            <a:normAutofit fontScale="77500" lnSpcReduction="20000"/>
          </a:bodyPr>
          <a:lstStyle/>
          <a:p>
            <a:pPr>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rPr>
              <a:t>Resistor Blocking Performance</a:t>
            </a:r>
          </a:p>
          <a:p>
            <a:pPr marR="0">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effectLst/>
              </a:rPr>
              <a:t>Resistor Energy/Power </a:t>
            </a:r>
          </a:p>
          <a:p>
            <a:pPr>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effectLst/>
              </a:rPr>
              <a:t>Resistor General Specs</a:t>
            </a:r>
          </a:p>
          <a:p>
            <a:pPr>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rPr>
              <a:t>Surge Arrester Specs</a:t>
            </a:r>
          </a:p>
          <a:p>
            <a:pPr>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rPr>
              <a:t>Surge Arrester Blocking Duty</a:t>
            </a:r>
          </a:p>
          <a:p>
            <a:pPr marR="0">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effectLst/>
              </a:rPr>
              <a:t>Surge Arrester Energy/Power</a:t>
            </a:r>
          </a:p>
          <a:p>
            <a:pPr marR="0">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effectLst/>
              </a:rPr>
              <a:t>Voltage Class</a:t>
            </a:r>
          </a:p>
          <a:p>
            <a:pPr marR="0">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effectLst/>
              </a:rPr>
              <a:t>Arcing Grounds</a:t>
            </a:r>
          </a:p>
          <a:p>
            <a:pPr marR="0">
              <a:lnSpc>
                <a:spcPct val="90000"/>
              </a:lnSpc>
              <a:spcBef>
                <a:spcPts val="1000"/>
              </a:spcBef>
              <a:buClr>
                <a:schemeClr val="accent1"/>
              </a:buClr>
              <a:buSzPct val="80000"/>
              <a:buFont typeface="Wingdings 3" charset="2"/>
              <a:buChar char=""/>
            </a:pPr>
            <a:r>
              <a:rPr lang="en-US" sz="2600" dirty="0">
                <a:solidFill>
                  <a:schemeClr val="tx1">
                    <a:lumMod val="75000"/>
                    <a:lumOff val="25000"/>
                  </a:schemeClr>
                </a:solidFill>
              </a:rPr>
              <a:t>Grounding Coefficients</a:t>
            </a:r>
            <a:endParaRPr lang="en-US" sz="2600" dirty="0">
              <a:solidFill>
                <a:schemeClr val="tx1">
                  <a:lumMod val="75000"/>
                  <a:lumOff val="25000"/>
                </a:schemeClr>
              </a:solidFill>
              <a:effectLst/>
            </a:endParaRPr>
          </a:p>
          <a:p>
            <a:pPr marR="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ffectLst/>
            </a:endParaRPr>
          </a:p>
          <a:p>
            <a:pPr>
              <a:lnSpc>
                <a:spcPct val="90000"/>
              </a:lnSpc>
              <a:spcBef>
                <a:spcPts val="1000"/>
              </a:spcBef>
              <a:buClr>
                <a:schemeClr val="accent1"/>
              </a:buClr>
              <a:buSzPct val="80000"/>
            </a:pPr>
            <a:r>
              <a:rPr lang="en-US" sz="1500" b="1" dirty="0">
                <a:solidFill>
                  <a:schemeClr val="tx1">
                    <a:lumMod val="75000"/>
                    <a:lumOff val="25000"/>
                  </a:schemeClr>
                </a:solidFill>
                <a:effectLst/>
              </a:rPr>
              <a:t> </a:t>
            </a:r>
          </a:p>
        </p:txBody>
      </p:sp>
      <p:pic>
        <p:nvPicPr>
          <p:cNvPr id="29" name="Picture 28" descr="Hanging light bulb on">
            <a:extLst>
              <a:ext uri="{FF2B5EF4-FFF2-40B4-BE49-F238E27FC236}">
                <a16:creationId xmlns:a16="http://schemas.microsoft.com/office/drawing/2014/main" id="{876AAC16-01EF-4383-8F5B-4B62905B9B00}"/>
              </a:ext>
            </a:extLst>
          </p:cNvPr>
          <p:cNvPicPr>
            <a:picLocks noChangeAspect="1"/>
          </p:cNvPicPr>
          <p:nvPr/>
        </p:nvPicPr>
        <p:blipFill rotWithShape="1">
          <a:blip r:embed="rId5"/>
          <a:srcRect l="52828" r="528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1" name="Isosceles Triangle 7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4771357" y="1555580"/>
            <a:ext cx="4175937"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buFont typeface="Wingdings 3" charset="2"/>
              <a:buChar char=""/>
            </a:pPr>
            <a:endParaRPr lang="en-US" dirty="0">
              <a:solidFill>
                <a:srgbClr val="FFFFFF"/>
              </a:solidFill>
            </a:endParaRPr>
          </a:p>
        </p:txBody>
      </p:sp>
      <p:pic>
        <p:nvPicPr>
          <p:cNvPr id="5" name="Audio 4">
            <a:hlinkClick r:id="" action="ppaction://media"/>
            <a:extLst>
              <a:ext uri="{FF2B5EF4-FFF2-40B4-BE49-F238E27FC236}">
                <a16:creationId xmlns:a16="http://schemas.microsoft.com/office/drawing/2014/main" id="{8FB05B47-3928-46E2-A71C-94E3E5D27C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1892426"/>
      </p:ext>
    </p:extLst>
  </p:cSld>
  <p:clrMapOvr>
    <a:masterClrMapping/>
  </p:clrMapOvr>
  <mc:AlternateContent xmlns:mc="http://schemas.openxmlformats.org/markup-compatibility/2006" xmlns:p14="http://schemas.microsoft.com/office/powerpoint/2010/main">
    <mc:Choice Requires="p14">
      <p:transition spd="slow" p14:dur="2000" advTm="32541"/>
    </mc:Choice>
    <mc:Fallback xmlns="">
      <p:transition spd="slow" advTm="32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FA844EB-B4EF-4B2F-95CF-9E5C16B5B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D31205C9-9B34-4789-AA9B-D7B86D3A10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C1E24DB-0094-4D06-8F57-85C95C8743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DE703DF5-9BDF-42DB-9820-EDEAC68B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045EAFA8-4C32-4942-9360-AB2082086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CAD2203-A7B2-45D8-9240-A3542F0FD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DC5EF1D-D76F-48F5-ACAF-7F209B64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C021030B-EC50-4CBB-847B-BF6FA8978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E8ACDF8F-1AEB-4514-AC25-BDD3A547F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D6FF1EB-A33A-4569-B7E2-09FD56D16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844DC64-9C05-463C-B2AB-40225DA81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ctrTitle" idx="4294967295"/>
          </p:nvPr>
        </p:nvSpPr>
        <p:spPr>
          <a:xfrm>
            <a:off x="429324" y="1676400"/>
            <a:ext cx="2882531" cy="5545667"/>
          </a:xfrm>
        </p:spPr>
        <p:txBody>
          <a:bodyPr vert="horz" lIns="91440" tIns="45720" rIns="91440" bIns="45720" rtlCol="0" anchor="ctr">
            <a:normAutofit/>
          </a:bodyPr>
          <a:lstStyle/>
          <a:p>
            <a:r>
              <a:rPr lang="en-US" b="1" i="1" dirty="0">
                <a:solidFill>
                  <a:schemeClr val="accent2">
                    <a:lumMod val="60000"/>
                    <a:lumOff val="40000"/>
                  </a:schemeClr>
                </a:solidFill>
              </a:rPr>
              <a:t>Scope of     Resilient  </a:t>
            </a:r>
            <a:br>
              <a:rPr lang="en-US" b="1" i="1" dirty="0">
                <a:solidFill>
                  <a:schemeClr val="accent2">
                    <a:lumMod val="60000"/>
                    <a:lumOff val="40000"/>
                  </a:schemeClr>
                </a:solidFill>
              </a:rPr>
            </a:br>
            <a:r>
              <a:rPr lang="en-US" b="1" i="1" dirty="0">
                <a:solidFill>
                  <a:schemeClr val="accent2">
                    <a:lumMod val="60000"/>
                    <a:lumOff val="40000"/>
                  </a:schemeClr>
                </a:solidFill>
              </a:rPr>
              <a:t>Grids’ R</a:t>
            </a:r>
            <a:r>
              <a:rPr lang="en-US" i="1" dirty="0">
                <a:solidFill>
                  <a:schemeClr val="accent2">
                    <a:lumMod val="60000"/>
                    <a:lumOff val="40000"/>
                  </a:schemeClr>
                </a:solidFill>
              </a:rPr>
              <a:t>&amp;</a:t>
            </a:r>
            <a:r>
              <a:rPr lang="en-US" b="1" i="1" dirty="0">
                <a:solidFill>
                  <a:schemeClr val="accent2">
                    <a:lumMod val="60000"/>
                    <a:lumOff val="40000"/>
                  </a:schemeClr>
                </a:solidFill>
              </a:rPr>
              <a:t>D</a:t>
            </a:r>
            <a:br>
              <a:rPr lang="en-US" dirty="0">
                <a:solidFill>
                  <a:schemeClr val="accent2">
                    <a:lumMod val="60000"/>
                    <a:lumOff val="40000"/>
                  </a:schemeClr>
                </a:solidFill>
                <a:effectLst/>
              </a:rPr>
            </a:br>
            <a:br>
              <a:rPr lang="en-US" b="1" i="1" dirty="0">
                <a:solidFill>
                  <a:schemeClr val="tx1">
                    <a:lumMod val="85000"/>
                    <a:lumOff val="15000"/>
                  </a:schemeClr>
                </a:solidFill>
              </a:rPr>
            </a:br>
            <a:br>
              <a:rPr lang="en-US" b="1" i="1" dirty="0">
                <a:solidFill>
                  <a:schemeClr val="tx1">
                    <a:lumMod val="85000"/>
                    <a:lumOff val="15000"/>
                  </a:schemeClr>
                </a:solidFill>
              </a:rPr>
            </a:br>
            <a:endParaRPr lang="en-US" b="1" i="1" dirty="0">
              <a:solidFill>
                <a:schemeClr val="tx1">
                  <a:lumMod val="85000"/>
                  <a:lumOff val="15000"/>
                </a:schemeClr>
              </a:solidFill>
            </a:endParaRPr>
          </a:p>
        </p:txBody>
      </p:sp>
      <p:sp>
        <p:nvSpPr>
          <p:cNvPr id="2" name="Rectangle 1"/>
          <p:cNvSpPr/>
          <p:nvPr/>
        </p:nvSpPr>
        <p:spPr>
          <a:xfrm>
            <a:off x="4904070" y="1159933"/>
            <a:ext cx="4133472" cy="5545667"/>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rgbClr val="FFFFFF"/>
                </a:solidFill>
              </a:rPr>
              <a:t>SLGF Levels</a:t>
            </a:r>
          </a:p>
          <a:p>
            <a:pPr>
              <a:spcBef>
                <a:spcPts val="1000"/>
              </a:spcBef>
              <a:buClr>
                <a:schemeClr val="accent1"/>
              </a:buClr>
              <a:buSzPct val="80000"/>
              <a:buFont typeface="Wingdings 3" charset="2"/>
              <a:buChar char=""/>
            </a:pPr>
            <a:r>
              <a:rPr lang="en-US" dirty="0">
                <a:solidFill>
                  <a:srgbClr val="FFFFFF"/>
                </a:solidFill>
                <a:effectLst/>
              </a:rPr>
              <a:t>Reclosing Issues</a:t>
            </a:r>
          </a:p>
          <a:p>
            <a:pPr>
              <a:spcBef>
                <a:spcPts val="1000"/>
              </a:spcBef>
              <a:buClr>
                <a:schemeClr val="accent1"/>
              </a:buClr>
              <a:buSzPct val="80000"/>
              <a:buFont typeface="Wingdings 3" charset="2"/>
              <a:buChar char=""/>
            </a:pPr>
            <a:r>
              <a:rPr lang="en-US" dirty="0">
                <a:solidFill>
                  <a:srgbClr val="FFFFFF"/>
                </a:solidFill>
              </a:rPr>
              <a:t>SLGF Neutral Shifts</a:t>
            </a:r>
          </a:p>
          <a:p>
            <a:pPr>
              <a:spcBef>
                <a:spcPts val="1000"/>
              </a:spcBef>
              <a:buClr>
                <a:schemeClr val="accent1"/>
              </a:buClr>
              <a:buSzPct val="80000"/>
              <a:buFont typeface="Wingdings 3" charset="2"/>
              <a:buChar char=""/>
            </a:pPr>
            <a:r>
              <a:rPr lang="en-US" dirty="0">
                <a:solidFill>
                  <a:srgbClr val="FFFFFF"/>
                </a:solidFill>
                <a:effectLst/>
              </a:rPr>
              <a:t>Relay Applications                                 (including  Close-in faults)</a:t>
            </a:r>
            <a:endParaRPr lang="en-US" dirty="0">
              <a:solidFill>
                <a:srgbClr val="FFFFFF"/>
              </a:solidFill>
            </a:endParaRPr>
          </a:p>
          <a:p>
            <a:pPr>
              <a:spcBef>
                <a:spcPts val="1000"/>
              </a:spcBef>
              <a:buClr>
                <a:schemeClr val="accent1"/>
              </a:buClr>
              <a:buSzPct val="80000"/>
              <a:buFont typeface="Wingdings 3" charset="2"/>
              <a:buChar char=""/>
            </a:pPr>
            <a:r>
              <a:rPr lang="en-US" dirty="0">
                <a:solidFill>
                  <a:srgbClr val="FFFFFF"/>
                </a:solidFill>
              </a:rPr>
              <a:t>Device in the Steady State </a:t>
            </a:r>
          </a:p>
          <a:p>
            <a:pPr>
              <a:spcBef>
                <a:spcPts val="1000"/>
              </a:spcBef>
              <a:buClr>
                <a:schemeClr val="accent1"/>
              </a:buClr>
              <a:buSzPct val="80000"/>
              <a:buFont typeface="Wingdings 3" charset="2"/>
              <a:buChar char=""/>
            </a:pPr>
            <a:r>
              <a:rPr lang="en-US" dirty="0">
                <a:solidFill>
                  <a:srgbClr val="FFFFFF"/>
                </a:solidFill>
                <a:effectLst/>
              </a:rPr>
              <a:t>Circuit-parameter Impact</a:t>
            </a:r>
          </a:p>
          <a:p>
            <a:pPr>
              <a:spcBef>
                <a:spcPts val="1000"/>
              </a:spcBef>
              <a:buClr>
                <a:schemeClr val="accent1"/>
              </a:buClr>
              <a:buSzPct val="80000"/>
              <a:buFont typeface="Wingdings 3" charset="2"/>
              <a:buChar char=""/>
            </a:pPr>
            <a:r>
              <a:rPr lang="en-US" dirty="0">
                <a:solidFill>
                  <a:srgbClr val="FFFFFF"/>
                </a:solidFill>
              </a:rPr>
              <a:t>Transformer Equivalent Circuits </a:t>
            </a:r>
          </a:p>
          <a:p>
            <a:pPr>
              <a:spcBef>
                <a:spcPts val="1000"/>
              </a:spcBef>
              <a:buClr>
                <a:schemeClr val="accent1"/>
              </a:buClr>
              <a:buSzPct val="80000"/>
              <a:buFont typeface="Wingdings 3" charset="2"/>
              <a:buChar char=""/>
            </a:pPr>
            <a:r>
              <a:rPr lang="en-US" dirty="0">
                <a:solidFill>
                  <a:srgbClr val="FFFFFF"/>
                </a:solidFill>
              </a:rPr>
              <a:t>Ground-current residuals</a:t>
            </a:r>
          </a:p>
          <a:p>
            <a:pPr marR="0">
              <a:spcBef>
                <a:spcPts val="1000"/>
              </a:spcBef>
              <a:buClr>
                <a:schemeClr val="accent1"/>
              </a:buClr>
              <a:buSzPct val="80000"/>
              <a:buFont typeface="Wingdings 3" charset="2"/>
              <a:buChar char=""/>
            </a:pPr>
            <a:r>
              <a:rPr lang="en-US" dirty="0">
                <a:solidFill>
                  <a:srgbClr val="FFFFFF"/>
                </a:solidFill>
              </a:rPr>
              <a:t>Substation Design Impact</a:t>
            </a:r>
          </a:p>
          <a:p>
            <a:pPr marR="0">
              <a:spcBef>
                <a:spcPts val="1000"/>
              </a:spcBef>
              <a:buClr>
                <a:schemeClr val="accent1"/>
              </a:buClr>
              <a:buSzPct val="80000"/>
              <a:buFont typeface="Wingdings 3" charset="2"/>
              <a:buChar char=""/>
            </a:pPr>
            <a:r>
              <a:rPr lang="en-US" dirty="0">
                <a:solidFill>
                  <a:srgbClr val="FFFFFF"/>
                </a:solidFill>
              </a:rPr>
              <a:t>Ground-Switch Operation</a:t>
            </a:r>
          </a:p>
          <a:p>
            <a:pPr marL="342900" marR="0" indent="-342900">
              <a:spcBef>
                <a:spcPts val="1000"/>
              </a:spcBef>
              <a:buClr>
                <a:schemeClr val="accent1"/>
              </a:buClr>
              <a:buSzPct val="80000"/>
              <a:buFont typeface="Wingdings 3" charset="2"/>
              <a:buChar char=""/>
            </a:pPr>
            <a:endParaRPr lang="en-US" dirty="0">
              <a:solidFill>
                <a:srgbClr val="FFFFFF"/>
              </a:solidFill>
            </a:endParaRPr>
          </a:p>
          <a:p>
            <a:pPr marL="1143000" marR="0" indent="-1143000">
              <a:spcBef>
                <a:spcPts val="1000"/>
              </a:spcBef>
              <a:buClr>
                <a:schemeClr val="accent1"/>
              </a:buClr>
              <a:buSzPct val="80000"/>
              <a:buFont typeface="Wingdings 3" charset="2"/>
              <a:buChar char=""/>
            </a:pPr>
            <a:endParaRPr lang="en-US" dirty="0">
              <a:solidFill>
                <a:srgbClr val="FFFFFF"/>
              </a:solidFill>
            </a:endParaRPr>
          </a:p>
          <a:p>
            <a:pPr marL="285750" indent="-285750">
              <a:spcBef>
                <a:spcPts val="1000"/>
              </a:spcBef>
              <a:buClr>
                <a:schemeClr val="accent1"/>
              </a:buClr>
              <a:buSzPct val="80000"/>
              <a:buFont typeface="Wingdings 3" charset="2"/>
              <a:buChar char=""/>
            </a:pPr>
            <a:endParaRPr lang="en-US" dirty="0">
              <a:solidFill>
                <a:srgbClr val="FFFFFF"/>
              </a:solidFill>
            </a:endParaRPr>
          </a:p>
        </p:txBody>
      </p:sp>
      <p:pic>
        <p:nvPicPr>
          <p:cNvPr id="4" name="Audio 3">
            <a:hlinkClick r:id="" action="ppaction://media"/>
            <a:extLst>
              <a:ext uri="{FF2B5EF4-FFF2-40B4-BE49-F238E27FC236}">
                <a16:creationId xmlns:a16="http://schemas.microsoft.com/office/drawing/2014/main" id="{1EFDA232-54E0-45CC-B3FF-49F2C61DC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4602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711"/>
    </mc:Choice>
    <mc:Fallback xmlns="">
      <p:transition spd="slow" advTm="2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3F6974-2415-45E0-B6E2-426A7456F987}"/>
              </a:ext>
            </a:extLst>
          </p:cNvPr>
          <p:cNvSpPr txBox="1"/>
          <p:nvPr/>
        </p:nvSpPr>
        <p:spPr>
          <a:xfrm>
            <a:off x="381000" y="1931387"/>
            <a:ext cx="7633165" cy="4737770"/>
          </a:xfrm>
          <a:prstGeom prst="rect">
            <a:avLst/>
          </a:prstGeom>
        </p:spPr>
        <p:txBody>
          <a:bodyPr vert="horz" lIns="91440" tIns="45720" rIns="91440" bIns="45720" rtlCol="0">
            <a:normAutofit lnSpcReduction="10000"/>
          </a:bodyPr>
          <a:lstStyle/>
          <a:p>
            <a:pPr marL="342900" indent="-342900">
              <a:lnSpc>
                <a:spcPct val="90000"/>
              </a:lnSpc>
              <a:spcBef>
                <a:spcPts val="1000"/>
              </a:spcBef>
              <a:buClr>
                <a:schemeClr val="accent1"/>
              </a:buClr>
              <a:buSzPct val="80000"/>
              <a:buFont typeface="Wingdings" panose="05000000000000000000" pitchFamily="2" charset="2"/>
              <a:buChar char="Ø"/>
            </a:pPr>
            <a:r>
              <a:rPr lang="en-US" sz="1600" b="1" i="0" dirty="0">
                <a:solidFill>
                  <a:schemeClr val="tx1">
                    <a:lumMod val="75000"/>
                    <a:lumOff val="25000"/>
                  </a:schemeClr>
                </a:solidFill>
                <a:effectLst/>
                <a:latin typeface="Trebuchet MS (Body)"/>
              </a:rPr>
              <a:t>Modeling Analysis and Design of Surge-Arrester Devices for Transformer </a:t>
            </a:r>
            <a:r>
              <a:rPr lang="en-US" sz="1600" b="0" i="0" dirty="0">
                <a:effectLst/>
                <a:latin typeface="Trebuchet MS (Body)"/>
                <a:ea typeface="Calibri" panose="020F0502020204030204" pitchFamily="34" charset="0"/>
                <a:cs typeface="Times New Roman" panose="02020603050405020304" pitchFamily="18" charset="0"/>
              </a:rPr>
              <a:t>GIC Blocking, April 2019</a:t>
            </a:r>
            <a:endParaRPr lang="en-US" sz="1600" dirty="0">
              <a:effectLst/>
              <a:latin typeface="Trebuchet MS (Body)"/>
              <a:ea typeface="Calibri" panose="020F0502020204030204" pitchFamily="34" charset="0"/>
              <a:cs typeface="Times New Roman" panose="02020603050405020304" pitchFamily="18" charset="0"/>
            </a:endParaRPr>
          </a:p>
          <a:p>
            <a:pPr marL="342900" marR="0" indent="-342900">
              <a:lnSpc>
                <a:spcPct val="90000"/>
              </a:lnSpc>
              <a:spcBef>
                <a:spcPts val="1000"/>
              </a:spcBef>
              <a:buClr>
                <a:schemeClr val="accent1"/>
              </a:buClr>
              <a:buSzPct val="80000"/>
              <a:buFont typeface="Wingdings" panose="05000000000000000000" pitchFamily="2" charset="2"/>
              <a:buChar char="Ø"/>
            </a:pPr>
            <a:r>
              <a:rPr lang="en-US" sz="1600" b="1" i="0" dirty="0">
                <a:solidFill>
                  <a:schemeClr val="tx1">
                    <a:lumMod val="75000"/>
                    <a:lumOff val="25000"/>
                  </a:schemeClr>
                </a:solidFill>
                <a:effectLst/>
                <a:latin typeface="Trebuchet MS (Body)"/>
              </a:rPr>
              <a:t>An EMP Mitigation Perspective: System and Components; </a:t>
            </a:r>
            <a:r>
              <a:rPr lang="en-US" sz="1600" i="0" dirty="0">
                <a:solidFill>
                  <a:schemeClr val="tx1">
                    <a:lumMod val="75000"/>
                    <a:lumOff val="25000"/>
                  </a:schemeClr>
                </a:solidFill>
                <a:effectLst/>
                <a:latin typeface="Trebuchet MS (Body)"/>
              </a:rPr>
              <a:t>CIGRE US National Committee </a:t>
            </a:r>
            <a:r>
              <a:rPr lang="en-US" sz="1600" b="0" i="0" dirty="0">
                <a:solidFill>
                  <a:schemeClr val="tx1">
                    <a:lumMod val="75000"/>
                    <a:lumOff val="25000"/>
                  </a:schemeClr>
                </a:solidFill>
                <a:effectLst/>
                <a:latin typeface="Trebuchet MS (Body)"/>
              </a:rPr>
              <a:t>2017, Grid of the Future Symposium; Cleveland, OH, October 2017</a:t>
            </a:r>
            <a:endParaRPr lang="en-US" sz="1600" dirty="0">
              <a:solidFill>
                <a:schemeClr val="tx1">
                  <a:lumMod val="75000"/>
                  <a:lumOff val="25000"/>
                </a:schemeClr>
              </a:solidFill>
              <a:effectLst/>
              <a:latin typeface="Trebuchet MS (Body)"/>
            </a:endParaRPr>
          </a:p>
          <a:p>
            <a:pPr marL="342900" marR="0" indent="-342900">
              <a:lnSpc>
                <a:spcPct val="90000"/>
              </a:lnSpc>
              <a:spcBef>
                <a:spcPts val="1000"/>
              </a:spcBef>
              <a:buClr>
                <a:schemeClr val="accent1"/>
              </a:buClr>
              <a:buSzPct val="80000"/>
              <a:buFont typeface="Wingdings" panose="05000000000000000000" pitchFamily="2" charset="2"/>
              <a:buChar char="Ø"/>
            </a:pPr>
            <a:r>
              <a:rPr lang="en-US" sz="1600" b="1" i="0" dirty="0">
                <a:solidFill>
                  <a:schemeClr val="tx1">
                    <a:lumMod val="75000"/>
                    <a:lumOff val="25000"/>
                  </a:schemeClr>
                </a:solidFill>
                <a:effectLst/>
                <a:latin typeface="Trebuchet MS (Body)"/>
              </a:rPr>
              <a:t>Blocking Geomagnetically Induced Currents (GIC) with Surge Arresters</a:t>
            </a:r>
            <a:r>
              <a:rPr lang="en-US" sz="1600" b="0" i="0" dirty="0">
                <a:solidFill>
                  <a:schemeClr val="tx1">
                    <a:lumMod val="75000"/>
                    <a:lumOff val="25000"/>
                  </a:schemeClr>
                </a:solidFill>
                <a:effectLst/>
                <a:latin typeface="Trebuchet MS (Body)"/>
              </a:rPr>
              <a:t>; CIGRE   US National Committee 2016 Grid of the Future Symposium; Philadelphia, PA, October 2016</a:t>
            </a:r>
            <a:endParaRPr lang="en-US" sz="1600" dirty="0">
              <a:solidFill>
                <a:schemeClr val="tx1">
                  <a:lumMod val="75000"/>
                  <a:lumOff val="25000"/>
                </a:schemeClr>
              </a:solidFill>
              <a:effectLst/>
              <a:latin typeface="Trebuchet MS (Body)"/>
            </a:endParaRPr>
          </a:p>
          <a:p>
            <a:pPr marL="342900" marR="0" indent="-342900">
              <a:lnSpc>
                <a:spcPct val="90000"/>
              </a:lnSpc>
              <a:spcBef>
                <a:spcPts val="1000"/>
              </a:spcBef>
              <a:buClr>
                <a:schemeClr val="accent1"/>
              </a:buClr>
              <a:buSzPct val="80000"/>
              <a:buFont typeface="Wingdings" panose="05000000000000000000" pitchFamily="2" charset="2"/>
              <a:buChar char="Ø"/>
            </a:pPr>
            <a:r>
              <a:rPr lang="en-US" sz="1600" b="1" i="0" dirty="0">
                <a:solidFill>
                  <a:schemeClr val="tx1">
                    <a:lumMod val="75000"/>
                    <a:lumOff val="25000"/>
                  </a:schemeClr>
                </a:solidFill>
                <a:effectLst/>
                <a:latin typeface="Trebuchet MS (Body)"/>
              </a:rPr>
              <a:t>Mitigating Geomagnetic Induced Currents Using Surge Arresters</a:t>
            </a:r>
            <a:r>
              <a:rPr lang="en-US" sz="1600" b="0" i="0" dirty="0">
                <a:solidFill>
                  <a:schemeClr val="tx1">
                    <a:lumMod val="75000"/>
                    <a:lumOff val="25000"/>
                  </a:schemeClr>
                </a:solidFill>
                <a:effectLst/>
                <a:latin typeface="Trebuchet MS (Body)"/>
              </a:rPr>
              <a:t>; INMR World Conference, Munich, Germany, October 2015</a:t>
            </a:r>
            <a:endParaRPr lang="en-US" sz="1600" dirty="0">
              <a:solidFill>
                <a:schemeClr val="tx1">
                  <a:lumMod val="75000"/>
                  <a:lumOff val="25000"/>
                </a:schemeClr>
              </a:solidFill>
              <a:effectLst/>
              <a:latin typeface="Trebuchet MS (Body)"/>
            </a:endParaRPr>
          </a:p>
          <a:p>
            <a:pPr marL="342900" marR="0" indent="-342900">
              <a:lnSpc>
                <a:spcPct val="90000"/>
              </a:lnSpc>
              <a:spcBef>
                <a:spcPts val="1000"/>
              </a:spcBef>
              <a:buClr>
                <a:schemeClr val="accent1"/>
              </a:buClr>
              <a:buSzPct val="80000"/>
              <a:buFont typeface="Wingdings" panose="05000000000000000000" pitchFamily="2" charset="2"/>
              <a:buChar char="Ø"/>
            </a:pPr>
            <a:r>
              <a:rPr lang="en-US" sz="1600" b="1" i="0" dirty="0">
                <a:solidFill>
                  <a:schemeClr val="tx1">
                    <a:lumMod val="75000"/>
                    <a:lumOff val="25000"/>
                  </a:schemeClr>
                </a:solidFill>
                <a:effectLst/>
                <a:latin typeface="Trebuchet MS (Body)"/>
              </a:rPr>
              <a:t>Addressing Ground-Induced-Current (GIC) Transformer Protection</a:t>
            </a:r>
            <a:r>
              <a:rPr lang="en-US" sz="1600" b="0" i="0" dirty="0">
                <a:solidFill>
                  <a:schemeClr val="tx1">
                    <a:lumMod val="75000"/>
                    <a:lumOff val="25000"/>
                  </a:schemeClr>
                </a:solidFill>
                <a:effectLst/>
                <a:latin typeface="Trebuchet MS (Body)"/>
              </a:rPr>
              <a:t>,</a:t>
            </a:r>
            <a:r>
              <a:rPr lang="en-US" sz="1600" i="0" dirty="0">
                <a:solidFill>
                  <a:schemeClr val="tx1">
                    <a:lumMod val="75000"/>
                    <a:lumOff val="25000"/>
                  </a:schemeClr>
                </a:solidFill>
                <a:effectLst/>
                <a:latin typeface="Trebuchet MS (Body)"/>
              </a:rPr>
              <a:t> Paper A2-110, CIGRE Biannual Central Session, Paris, Aug. 2014</a:t>
            </a:r>
          </a:p>
          <a:p>
            <a:pPr marL="342900" indent="-342900">
              <a:lnSpc>
                <a:spcPct val="90000"/>
              </a:lnSpc>
              <a:spcBef>
                <a:spcPts val="1000"/>
              </a:spcBef>
              <a:buClr>
                <a:schemeClr val="accent1"/>
              </a:buClr>
              <a:buSzPct val="80000"/>
              <a:buFont typeface="Wingdings" panose="05000000000000000000" pitchFamily="2" charset="2"/>
              <a:buChar char="Ø"/>
            </a:pPr>
            <a:r>
              <a:rPr lang="en-US" sz="1600" b="1" dirty="0">
                <a:latin typeface="Trebuchet MS (Body)"/>
                <a:ea typeface="Times New Roman" panose="02020603050405020304" pitchFamily="18" charset="0"/>
              </a:rPr>
              <a:t>Ultra-High-Speed Relaying: A Setting Methodology</a:t>
            </a:r>
            <a:r>
              <a:rPr lang="en-US" sz="1600" dirty="0">
                <a:latin typeface="Trebuchet MS (Body)"/>
                <a:ea typeface="Times New Roman" panose="02020603050405020304" pitchFamily="18" charset="0"/>
              </a:rPr>
              <a:t>, IEEE Transactions on Power Delivery, Vol. PWRD pp. 52-59;</a:t>
            </a:r>
            <a:r>
              <a:rPr lang="en-US" sz="1600" dirty="0">
                <a:latin typeface="Trebuchet MS (Body)"/>
                <a:ea typeface="Times New Roman" panose="02020603050405020304" pitchFamily="18" charset="0"/>
                <a:cs typeface="Times New Roman" panose="02020603050405020304" pitchFamily="18" charset="0"/>
              </a:rPr>
              <a:t> IEEE/PES </a:t>
            </a:r>
          </a:p>
          <a:p>
            <a:pPr marL="342900" indent="-342900">
              <a:lnSpc>
                <a:spcPct val="90000"/>
              </a:lnSpc>
              <a:spcBef>
                <a:spcPts val="1000"/>
              </a:spcBef>
              <a:buClr>
                <a:schemeClr val="accent1"/>
              </a:buClr>
              <a:buSzPct val="80000"/>
              <a:buFont typeface="Wingdings" panose="05000000000000000000" pitchFamily="2" charset="2"/>
              <a:buChar char="Ø"/>
            </a:pPr>
            <a:r>
              <a:rPr lang="en-US" sz="1600" b="1" dirty="0">
                <a:latin typeface="Trebuchet MS (Body)"/>
                <a:ea typeface="Times New Roman" panose="02020603050405020304" pitchFamily="18" charset="0"/>
                <a:cs typeface="Times New Roman" panose="02020603050405020304" pitchFamily="18" charset="0"/>
              </a:rPr>
              <a:t>Modeling Series Capacitor Reinsertion in AC Studies</a:t>
            </a:r>
            <a:r>
              <a:rPr lang="en-US" sz="1600" dirty="0">
                <a:latin typeface="Trebuchet MS (Body)"/>
                <a:ea typeface="Times New Roman" panose="02020603050405020304" pitchFamily="18" charset="0"/>
                <a:cs typeface="Times New Roman" panose="02020603050405020304" pitchFamily="18" charset="0"/>
              </a:rPr>
              <a:t>, IEEE Transactions on Power Delivery, Vol. PWRD 4, pp. 1217-1222; IEEE/PES </a:t>
            </a:r>
          </a:p>
          <a:p>
            <a:pPr marL="342900" indent="-342900">
              <a:lnSpc>
                <a:spcPct val="90000"/>
              </a:lnSpc>
              <a:spcBef>
                <a:spcPts val="1000"/>
              </a:spcBef>
              <a:buClr>
                <a:schemeClr val="accent1"/>
              </a:buClr>
              <a:buSzPct val="80000"/>
              <a:buFont typeface="Wingdings" panose="05000000000000000000" pitchFamily="2" charset="2"/>
              <a:buChar char="Ø"/>
            </a:pPr>
            <a:r>
              <a:rPr lang="en-US" sz="1600" b="1" dirty="0">
                <a:latin typeface="Trebuchet MS (Body)"/>
                <a:ea typeface="Times New Roman" panose="02020603050405020304" pitchFamily="18" charset="0"/>
                <a:cs typeface="Times New Roman" panose="02020603050405020304" pitchFamily="18" charset="0"/>
              </a:rPr>
              <a:t>Series Capacitor Planning Environment</a:t>
            </a:r>
            <a:r>
              <a:rPr lang="en-US" sz="1600" dirty="0">
                <a:latin typeface="Trebuchet MS (Body)"/>
                <a:ea typeface="Times New Roman" panose="02020603050405020304" pitchFamily="18" charset="0"/>
                <a:cs typeface="Times New Roman" panose="02020603050405020304" pitchFamily="18" charset="0"/>
              </a:rPr>
              <a:t>, Paper 86 TDCE SC, T&amp;D Conference and Exposition, Anaheim CA</a:t>
            </a:r>
          </a:p>
          <a:p>
            <a:pPr marL="342900" indent="-342900">
              <a:lnSpc>
                <a:spcPct val="90000"/>
              </a:lnSpc>
              <a:spcBef>
                <a:spcPts val="1000"/>
              </a:spcBef>
              <a:buClr>
                <a:schemeClr val="accent1"/>
              </a:buClr>
              <a:buSzPct val="80000"/>
              <a:buFont typeface="Wingdings" panose="05000000000000000000" pitchFamily="2" charset="2"/>
              <a:buChar char="Ø"/>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90000"/>
              </a:lnSpc>
              <a:spcBef>
                <a:spcPts val="1000"/>
              </a:spcBef>
              <a:buClr>
                <a:schemeClr val="accent1"/>
              </a:buClr>
              <a:buSzPct val="80000"/>
              <a:buFont typeface="Wingdings" panose="05000000000000000000" pitchFamily="2" charset="2"/>
              <a:buChar char="Ø"/>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R="0">
              <a:lnSpc>
                <a:spcPct val="90000"/>
              </a:lnSpc>
              <a:spcBef>
                <a:spcPts val="1000"/>
              </a:spcBef>
              <a:buClr>
                <a:schemeClr val="accent1"/>
              </a:buClr>
              <a:buSzPct val="80000"/>
            </a:pPr>
            <a:endParaRPr lang="en-US" sz="1600"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panose="05000000000000000000" pitchFamily="2" charset="2"/>
              <a:buChar char="Ø"/>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90000"/>
              </a:lnSpc>
              <a:spcBef>
                <a:spcPts val="1000"/>
              </a:spcBef>
              <a:buClr>
                <a:schemeClr val="accent1"/>
              </a:buClr>
              <a:buSzPct val="80000"/>
              <a:buFont typeface="Wingdings" panose="05000000000000000000" pitchFamily="2" charset="2"/>
              <a:buChar char="Ø"/>
            </a:pPr>
            <a:endParaRPr lang="en-US" sz="1600" i="0" dirty="0">
              <a:solidFill>
                <a:schemeClr val="tx1">
                  <a:lumMod val="75000"/>
                  <a:lumOff val="25000"/>
                </a:schemeClr>
              </a:solidFill>
              <a:effectLst/>
            </a:endParaRPr>
          </a:p>
          <a:p>
            <a:pPr marL="342900" marR="0" indent="-342900">
              <a:lnSpc>
                <a:spcPct val="90000"/>
              </a:lnSpc>
              <a:spcBef>
                <a:spcPts val="1000"/>
              </a:spcBef>
              <a:buClr>
                <a:schemeClr val="accent1"/>
              </a:buClr>
              <a:buSzPct val="80000"/>
              <a:buFont typeface="Wingdings" panose="05000000000000000000" pitchFamily="2" charset="2"/>
              <a:buChar char="Ø"/>
            </a:pPr>
            <a:endParaRPr lang="en-US" sz="1600" dirty="0">
              <a:solidFill>
                <a:schemeClr val="tx1">
                  <a:lumMod val="75000"/>
                  <a:lumOff val="25000"/>
                </a:schemeClr>
              </a:solidFill>
              <a:effectLst/>
            </a:endParaRPr>
          </a:p>
        </p:txBody>
      </p:sp>
      <p:sp>
        <p:nvSpPr>
          <p:cNvPr id="35" name="TextBox 34">
            <a:extLst>
              <a:ext uri="{FF2B5EF4-FFF2-40B4-BE49-F238E27FC236}">
                <a16:creationId xmlns:a16="http://schemas.microsoft.com/office/drawing/2014/main" id="{5737E248-E854-46D6-8AFD-673D959F35D7}"/>
              </a:ext>
            </a:extLst>
          </p:cNvPr>
          <p:cNvSpPr txBox="1"/>
          <p:nvPr/>
        </p:nvSpPr>
        <p:spPr>
          <a:xfrm>
            <a:off x="457200" y="381000"/>
            <a:ext cx="6934200" cy="1200329"/>
          </a:xfrm>
          <a:prstGeom prst="rect">
            <a:avLst/>
          </a:prstGeom>
          <a:noFill/>
        </p:spPr>
        <p:txBody>
          <a:bodyPr wrap="square">
            <a:spAutoFit/>
          </a:bodyPr>
          <a:lstStyle/>
          <a:p>
            <a:pPr marL="0" marR="0" algn="ctr">
              <a:spcBef>
                <a:spcPct val="0"/>
              </a:spcBef>
              <a:spcAft>
                <a:spcPts val="800"/>
              </a:spcAft>
            </a:pPr>
            <a:r>
              <a:rPr lang="en-US" sz="3600" b="1" i="1" dirty="0">
                <a:solidFill>
                  <a:schemeClr val="accent1"/>
                </a:solidFill>
                <a:effectLst/>
                <a:latin typeface="+mj-lt"/>
                <a:ea typeface="+mj-ea"/>
                <a:cs typeface="+mj-cs"/>
              </a:rPr>
              <a:t>Selected References from                                 </a:t>
            </a:r>
            <a:r>
              <a:rPr lang="en-US" sz="3600" b="1" i="1" dirty="0" err="1">
                <a:solidFill>
                  <a:schemeClr val="accent1"/>
                </a:solidFill>
                <a:effectLst/>
                <a:latin typeface="+mj-lt"/>
                <a:ea typeface="+mj-ea"/>
                <a:cs typeface="+mj-cs"/>
              </a:rPr>
              <a:t>ResilientGrids</a:t>
            </a:r>
            <a:r>
              <a:rPr lang="en-US" sz="3600" b="1" i="1" dirty="0">
                <a:solidFill>
                  <a:schemeClr val="accent1"/>
                </a:solidFill>
                <a:effectLst/>
                <a:latin typeface="+mj-lt"/>
                <a:ea typeface="+mj-ea"/>
                <a:cs typeface="+mj-cs"/>
              </a:rPr>
              <a:t> LLC </a:t>
            </a:r>
          </a:p>
        </p:txBody>
      </p:sp>
      <p:pic>
        <p:nvPicPr>
          <p:cNvPr id="6" name="Audio 5">
            <a:hlinkClick r:id="" action="ppaction://media"/>
            <a:extLst>
              <a:ext uri="{FF2B5EF4-FFF2-40B4-BE49-F238E27FC236}">
                <a16:creationId xmlns:a16="http://schemas.microsoft.com/office/drawing/2014/main" id="{618ACCE1-B6BF-44E8-ABC5-3026987C0F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550761"/>
      </p:ext>
    </p:extLst>
  </p:cSld>
  <p:clrMapOvr>
    <a:masterClrMapping/>
  </p:clrMapOvr>
  <mc:AlternateContent xmlns:mc="http://schemas.openxmlformats.org/markup-compatibility/2006" xmlns:p14="http://schemas.microsoft.com/office/powerpoint/2010/main">
    <mc:Choice Requires="p14">
      <p:transition spd="slow" p14:dur="2000" advTm="22747"/>
    </mc:Choice>
    <mc:Fallback xmlns="">
      <p:transition spd="slow" advTm="2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C297-F32E-4DA2-B92D-039B7BA305B5}"/>
              </a:ext>
            </a:extLst>
          </p:cNvPr>
          <p:cNvSpPr>
            <a:spLocks noGrp="1"/>
          </p:cNvSpPr>
          <p:nvPr>
            <p:ph type="title"/>
          </p:nvPr>
        </p:nvSpPr>
        <p:spPr>
          <a:xfrm>
            <a:off x="1109870" y="990600"/>
            <a:ext cx="6347714" cy="1320800"/>
          </a:xfrm>
        </p:spPr>
        <p:txBody>
          <a:bodyPr/>
          <a:lstStyle/>
          <a:p>
            <a:r>
              <a:rPr lang="en-US" sz="3600" b="1" i="1" dirty="0">
                <a:solidFill>
                  <a:schemeClr val="accent2">
                    <a:lumMod val="60000"/>
                    <a:lumOff val="40000"/>
                  </a:schemeClr>
                </a:solidFill>
              </a:rPr>
              <a:t>Neutral Blocking Device   </a:t>
            </a:r>
            <a:br>
              <a:rPr lang="en-US" sz="3600" b="1" i="1" dirty="0">
                <a:solidFill>
                  <a:schemeClr val="accent2">
                    <a:lumMod val="60000"/>
                    <a:lumOff val="40000"/>
                  </a:schemeClr>
                </a:solidFill>
              </a:rPr>
            </a:br>
            <a:r>
              <a:rPr lang="en-US" sz="3600" b="1" i="1" dirty="0">
                <a:solidFill>
                  <a:schemeClr val="accent2">
                    <a:lumMod val="60000"/>
                    <a:lumOff val="40000"/>
                  </a:schemeClr>
                </a:solidFill>
              </a:rPr>
              <a:t>             Concepts</a:t>
            </a:r>
            <a:endParaRPr lang="es-ES" dirty="0"/>
          </a:p>
        </p:txBody>
      </p:sp>
      <p:pic>
        <p:nvPicPr>
          <p:cNvPr id="3" name="Picture 2">
            <a:extLst>
              <a:ext uri="{FF2B5EF4-FFF2-40B4-BE49-F238E27FC236}">
                <a16:creationId xmlns:a16="http://schemas.microsoft.com/office/drawing/2014/main" id="{C4D76D5B-1EB6-4EAB-871A-F8BC596EABFE}"/>
              </a:ext>
            </a:extLst>
          </p:cNvPr>
          <p:cNvPicPr>
            <a:picLocks noChangeAspect="1"/>
          </p:cNvPicPr>
          <p:nvPr/>
        </p:nvPicPr>
        <p:blipFill>
          <a:blip r:embed="rId5"/>
          <a:stretch>
            <a:fillRect/>
          </a:stretch>
        </p:blipFill>
        <p:spPr>
          <a:xfrm>
            <a:off x="1109870" y="3048000"/>
            <a:ext cx="5383246" cy="2425957"/>
          </a:xfrm>
          <a:prstGeom prst="rect">
            <a:avLst/>
          </a:prstGeom>
        </p:spPr>
      </p:pic>
      <p:pic>
        <p:nvPicPr>
          <p:cNvPr id="8" name="Audio 7">
            <a:hlinkClick r:id="" action="ppaction://media"/>
            <a:extLst>
              <a:ext uri="{FF2B5EF4-FFF2-40B4-BE49-F238E27FC236}">
                <a16:creationId xmlns:a16="http://schemas.microsoft.com/office/drawing/2014/main" id="{C9714A12-0C09-43C4-9175-4EC8E2C39E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235478"/>
      </p:ext>
    </p:extLst>
  </p:cSld>
  <p:clrMapOvr>
    <a:masterClrMapping/>
  </p:clrMapOvr>
  <mc:AlternateContent xmlns:mc="http://schemas.openxmlformats.org/markup-compatibility/2006" xmlns:p14="http://schemas.microsoft.com/office/powerpoint/2010/main">
    <mc:Choice Requires="p14">
      <p:transition spd="slow" p14:dur="2000" advTm="38721"/>
    </mc:Choice>
    <mc:Fallback xmlns="">
      <p:transition spd="slow" advTm="3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a:extLst>
              <a:ext uri="{FF2B5EF4-FFF2-40B4-BE49-F238E27FC236}">
                <a16:creationId xmlns:a16="http://schemas.microsoft.com/office/drawing/2014/main" id="{345FCA82-193E-4E3B-A93A-54443397C4C8}"/>
              </a:ext>
            </a:extLst>
          </p:cNvPr>
          <p:cNvSpPr>
            <a:spLocks noGrp="1"/>
          </p:cNvSpPr>
          <p:nvPr>
            <p:ph type="title"/>
          </p:nvPr>
        </p:nvSpPr>
        <p:spPr>
          <a:xfrm>
            <a:off x="1257808" y="887959"/>
            <a:ext cx="5755351" cy="1087656"/>
          </a:xfrm>
        </p:spPr>
        <p:txBody>
          <a:bodyPr vert="horz" lIns="91440" tIns="45720" rIns="91440" bIns="45720" rtlCol="0" anchor="b">
            <a:normAutofit/>
          </a:bodyPr>
          <a:lstStyle/>
          <a:p>
            <a:pPr>
              <a:lnSpc>
                <a:spcPct val="90000"/>
              </a:lnSpc>
            </a:pPr>
            <a:r>
              <a:rPr lang="en-US" b="1" i="1" dirty="0">
                <a:solidFill>
                  <a:schemeClr val="accent2">
                    <a:lumMod val="60000"/>
                    <a:lumOff val="40000"/>
                  </a:schemeClr>
                </a:solidFill>
              </a:rPr>
              <a:t>Resistive Means for GIC  </a:t>
            </a:r>
            <a:br>
              <a:rPr lang="en-US" b="1" i="1" dirty="0">
                <a:solidFill>
                  <a:schemeClr val="accent2">
                    <a:lumMod val="60000"/>
                    <a:lumOff val="40000"/>
                  </a:schemeClr>
                </a:solidFill>
              </a:rPr>
            </a:br>
            <a:r>
              <a:rPr lang="en-US" b="1" i="1" dirty="0">
                <a:solidFill>
                  <a:schemeClr val="accent2">
                    <a:lumMod val="60000"/>
                    <a:lumOff val="40000"/>
                  </a:schemeClr>
                </a:solidFill>
              </a:rPr>
              <a:t>              Control</a:t>
            </a:r>
          </a:p>
        </p:txBody>
      </p:sp>
      <p:pic>
        <p:nvPicPr>
          <p:cNvPr id="20" name="Audio 4">
            <a:hlinkClick r:id="" action="ppaction://media"/>
            <a:extLst>
              <a:ext uri="{FF2B5EF4-FFF2-40B4-BE49-F238E27FC236}">
                <a16:creationId xmlns:a16="http://schemas.microsoft.com/office/drawing/2014/main" id="{D629C8A4-5DCD-4075-BE56-D9758058B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5" name="Picture 4">
            <a:extLst>
              <a:ext uri="{FF2B5EF4-FFF2-40B4-BE49-F238E27FC236}">
                <a16:creationId xmlns:a16="http://schemas.microsoft.com/office/drawing/2014/main" id="{4FA49635-AE3F-4EBF-AB53-9C39649EB455}"/>
              </a:ext>
            </a:extLst>
          </p:cNvPr>
          <p:cNvPicPr>
            <a:picLocks noChangeAspect="1"/>
          </p:cNvPicPr>
          <p:nvPr/>
        </p:nvPicPr>
        <p:blipFill>
          <a:blip r:embed="rId5"/>
          <a:stretch>
            <a:fillRect/>
          </a:stretch>
        </p:blipFill>
        <p:spPr>
          <a:xfrm>
            <a:off x="2414099" y="2872041"/>
            <a:ext cx="2886075" cy="2628900"/>
          </a:xfrm>
          <a:prstGeom prst="rect">
            <a:avLst/>
          </a:prstGeom>
        </p:spPr>
      </p:pic>
    </p:spTree>
    <p:extLst>
      <p:ext uri="{BB962C8B-B14F-4D97-AF65-F5344CB8AC3E}">
        <p14:creationId xmlns:p14="http://schemas.microsoft.com/office/powerpoint/2010/main" val="663078802"/>
      </p:ext>
    </p:extLst>
  </p:cSld>
  <p:clrMapOvr>
    <a:masterClrMapping/>
  </p:clrMapOvr>
  <mc:AlternateContent xmlns:mc="http://schemas.openxmlformats.org/markup-compatibility/2006" xmlns:p14="http://schemas.microsoft.com/office/powerpoint/2010/main">
    <mc:Choice Requires="p14">
      <p:transition spd="slow" p14:dur="2000" advTm="27370"/>
    </mc:Choice>
    <mc:Fallback xmlns="">
      <p:transition spd="slow" advTm="2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 name="Straight Connector 13">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9D12C28E-609D-4A12-BBE2-877801F378DC}"/>
              </a:ext>
            </a:extLst>
          </p:cNvPr>
          <p:cNvSpPr txBox="1"/>
          <p:nvPr/>
        </p:nvSpPr>
        <p:spPr>
          <a:xfrm>
            <a:off x="479906" y="983575"/>
            <a:ext cx="6447501" cy="1320800"/>
          </a:xfrm>
          <a:prstGeom prst="rect">
            <a:avLst/>
          </a:prstGeom>
        </p:spPr>
        <p:txBody>
          <a:bodyPr vert="horz" lIns="91440" tIns="45720" rIns="91440" bIns="45720" rtlCol="0" anchor="t">
            <a:normAutofit/>
          </a:bodyPr>
          <a:lstStyle/>
          <a:p>
            <a:pPr algn="ctr">
              <a:spcBef>
                <a:spcPct val="0"/>
              </a:spcBef>
              <a:spcAft>
                <a:spcPts val="600"/>
              </a:spcAft>
            </a:pPr>
            <a:r>
              <a:rPr lang="en-US" sz="3600" b="1" i="1" dirty="0">
                <a:solidFill>
                  <a:schemeClr val="accent2">
                    <a:lumMod val="60000"/>
                    <a:lumOff val="40000"/>
                  </a:schemeClr>
                </a:solidFill>
                <a:latin typeface="+mj-lt"/>
                <a:ea typeface="+mj-ea"/>
                <a:cs typeface="+mj-cs"/>
              </a:rPr>
              <a:t>Surge Arrester of the Present</a:t>
            </a:r>
          </a:p>
        </p:txBody>
      </p:sp>
      <p:sp>
        <p:nvSpPr>
          <p:cNvPr id="3" name="TextBox 2">
            <a:extLst>
              <a:ext uri="{FF2B5EF4-FFF2-40B4-BE49-F238E27FC236}">
                <a16:creationId xmlns:a16="http://schemas.microsoft.com/office/drawing/2014/main" id="{1AE516C8-70F0-4934-A00C-E05F73BCCE45}"/>
              </a:ext>
            </a:extLst>
          </p:cNvPr>
          <p:cNvSpPr txBox="1"/>
          <p:nvPr/>
        </p:nvSpPr>
        <p:spPr>
          <a:xfrm>
            <a:off x="4649439" y="2492139"/>
            <a:ext cx="4347023" cy="3908661"/>
          </a:xfrm>
          <a:prstGeom prst="rect">
            <a:avLst/>
          </a:prstGeom>
        </p:spPr>
        <p:txBody>
          <a:bodyPr vert="horz" lIns="91440" tIns="45720" rIns="91440" bIns="45720" rtlCol="0" anchor="ctr">
            <a:normAutofit/>
          </a:bodyPr>
          <a:lstStyle/>
          <a:p>
            <a:pPr marL="0" marR="0">
              <a:spcBef>
                <a:spcPts val="1000"/>
              </a:spcBef>
              <a:buClr>
                <a:schemeClr val="accent1"/>
              </a:buClr>
              <a:buSzPct val="80000"/>
            </a:pPr>
            <a:endParaRPr lang="en-US" dirty="0">
              <a:solidFill>
                <a:schemeClr val="bg1"/>
              </a:solidFill>
              <a:effectLst/>
            </a:endParaRPr>
          </a:p>
        </p:txBody>
      </p:sp>
      <p:graphicFrame>
        <p:nvGraphicFramePr>
          <p:cNvPr id="9" name="TextBox 4">
            <a:extLst>
              <a:ext uri="{FF2B5EF4-FFF2-40B4-BE49-F238E27FC236}">
                <a16:creationId xmlns:a16="http://schemas.microsoft.com/office/drawing/2014/main" id="{895CEDED-109D-42E7-BD53-20025FC2BDCF}"/>
              </a:ext>
            </a:extLst>
          </p:cNvPr>
          <p:cNvGraphicFramePr/>
          <p:nvPr>
            <p:extLst>
              <p:ext uri="{D42A27DB-BD31-4B8C-83A1-F6EECF244321}">
                <p14:modId xmlns:p14="http://schemas.microsoft.com/office/powerpoint/2010/main" val="976659884"/>
              </p:ext>
            </p:extLst>
          </p:nvPr>
        </p:nvGraphicFramePr>
        <p:xfrm>
          <a:off x="496258" y="2366963"/>
          <a:ext cx="6447234"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2644F8D7-A46B-4F36-95ED-6576981F5E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9293497"/>
      </p:ext>
    </p:extLst>
  </p:cSld>
  <p:clrMapOvr>
    <a:masterClrMapping/>
  </p:clrMapOvr>
  <mc:AlternateContent xmlns:mc="http://schemas.openxmlformats.org/markup-compatibility/2006" xmlns:p14="http://schemas.microsoft.com/office/powerpoint/2010/main">
    <mc:Choice Requires="p14">
      <p:transition spd="slow" p14:dur="2000" advTm="21886"/>
    </mc:Choice>
    <mc:Fallback xmlns="">
      <p:transition spd="slow" advTm="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990600"/>
            <a:ext cx="5952463" cy="707886"/>
          </a:xfrm>
          <a:prstGeom prst="rect">
            <a:avLst/>
          </a:prstGeom>
        </p:spPr>
        <p:txBody>
          <a:bodyPr wrap="none">
            <a:spAutoFit/>
          </a:bodyPr>
          <a:lstStyle/>
          <a:p>
            <a:r>
              <a:rPr lang="en-US" sz="4000" b="1" i="1" dirty="0">
                <a:solidFill>
                  <a:schemeClr val="accent2">
                    <a:lumMod val="60000"/>
                    <a:lumOff val="40000"/>
                  </a:schemeClr>
                </a:solidFill>
                <a:latin typeface="Arial" panose="020B0604020202020204" pitchFamily="34" charset="0"/>
                <a:cs typeface="Arial" panose="020B0604020202020204" pitchFamily="34" charset="0"/>
              </a:rPr>
              <a:t>Surge Arrester Concept</a:t>
            </a:r>
          </a:p>
        </p:txBody>
      </p:sp>
      <p:pic>
        <p:nvPicPr>
          <p:cNvPr id="9" name="Picture 8">
            <a:extLst>
              <a:ext uri="{FF2B5EF4-FFF2-40B4-BE49-F238E27FC236}">
                <a16:creationId xmlns:a16="http://schemas.microsoft.com/office/drawing/2014/main" id="{C589FB97-088D-4F97-BA48-7A599EF75265}"/>
              </a:ext>
            </a:extLst>
          </p:cNvPr>
          <p:cNvPicPr>
            <a:picLocks noChangeAspect="1"/>
          </p:cNvPicPr>
          <p:nvPr/>
        </p:nvPicPr>
        <p:blipFill>
          <a:blip r:embed="rId5"/>
          <a:stretch>
            <a:fillRect/>
          </a:stretch>
        </p:blipFill>
        <p:spPr>
          <a:xfrm>
            <a:off x="2133600" y="2733261"/>
            <a:ext cx="3247918" cy="3124200"/>
          </a:xfrm>
          <a:prstGeom prst="rect">
            <a:avLst/>
          </a:prstGeom>
        </p:spPr>
      </p:pic>
      <p:pic>
        <p:nvPicPr>
          <p:cNvPr id="4" name="Audio 2">
            <a:hlinkClick r:id="" action="ppaction://media"/>
            <a:extLst>
              <a:ext uri="{FF2B5EF4-FFF2-40B4-BE49-F238E27FC236}">
                <a16:creationId xmlns:a16="http://schemas.microsoft.com/office/drawing/2014/main" id="{AFE35005-D957-433E-B0C8-B61B11284D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9360895"/>
      </p:ext>
    </p:extLst>
  </p:cSld>
  <p:clrMapOvr>
    <a:masterClrMapping/>
  </p:clrMapOvr>
  <p:transition advTm="24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2BF254-9645-4C7E-BB4B-AF1543353C11}"/>
              </a:ext>
            </a:extLst>
          </p:cNvPr>
          <p:cNvPicPr>
            <a:picLocks noChangeAspect="1"/>
          </p:cNvPicPr>
          <p:nvPr/>
        </p:nvPicPr>
        <p:blipFill>
          <a:blip r:embed="rId5"/>
          <a:stretch>
            <a:fillRect/>
          </a:stretch>
        </p:blipFill>
        <p:spPr>
          <a:xfrm>
            <a:off x="935577" y="2590800"/>
            <a:ext cx="2950623" cy="3282728"/>
          </a:xfrm>
          <a:prstGeom prst="rect">
            <a:avLst/>
          </a:prstGeom>
        </p:spPr>
      </p:pic>
      <p:sp>
        <p:nvSpPr>
          <p:cNvPr id="5" name="TextBox 4">
            <a:extLst>
              <a:ext uri="{FF2B5EF4-FFF2-40B4-BE49-F238E27FC236}">
                <a16:creationId xmlns:a16="http://schemas.microsoft.com/office/drawing/2014/main" id="{01B6417F-DE83-4082-AA2E-C5C568E02BD0}"/>
              </a:ext>
            </a:extLst>
          </p:cNvPr>
          <p:cNvSpPr txBox="1"/>
          <p:nvPr/>
        </p:nvSpPr>
        <p:spPr>
          <a:xfrm>
            <a:off x="835708" y="691022"/>
            <a:ext cx="7012892" cy="2204578"/>
          </a:xfrm>
          <a:prstGeom prst="rect">
            <a:avLst/>
          </a:prstGeom>
          <a:noFill/>
        </p:spPr>
        <p:txBody>
          <a:bodyPr wrap="square">
            <a:spAutoFit/>
          </a:bodyPr>
          <a:lstStyle/>
          <a:p>
            <a:pPr>
              <a:lnSpc>
                <a:spcPct val="107000"/>
              </a:lnSpc>
              <a:spcAft>
                <a:spcPts val="800"/>
              </a:spcAft>
            </a:pPr>
            <a:r>
              <a:rPr lang="en-US" sz="4000" b="1" i="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Graded Insulation of Solidly-grounded-neutral Equip</a:t>
            </a:r>
            <a:r>
              <a:rPr lang="en-US" sz="4000" b="1" i="1" dirty="0">
                <a:solidFill>
                  <a:schemeClr val="accent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ment</a:t>
            </a:r>
            <a:endParaRPr lang="en-US" sz="4000" dirty="0">
              <a:solidFill>
                <a:schemeClr val="accent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b="1" i="1"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DED68C3C-7F98-42B4-8E3C-0B2724176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BFA4615D-60EB-480D-9476-6999F6EB1045}"/>
              </a:ext>
            </a:extLst>
          </p:cNvPr>
          <p:cNvPicPr>
            <a:picLocks noChangeAspect="1"/>
          </p:cNvPicPr>
          <p:nvPr/>
        </p:nvPicPr>
        <p:blipFill>
          <a:blip r:embed="rId7"/>
          <a:stretch>
            <a:fillRect/>
          </a:stretch>
        </p:blipFill>
        <p:spPr>
          <a:xfrm>
            <a:off x="4009260" y="2587403"/>
            <a:ext cx="2971800" cy="3286125"/>
          </a:xfrm>
          <a:prstGeom prst="rect">
            <a:avLst/>
          </a:prstGeom>
        </p:spPr>
      </p:pic>
    </p:spTree>
    <p:extLst>
      <p:ext uri="{BB962C8B-B14F-4D97-AF65-F5344CB8AC3E}">
        <p14:creationId xmlns:p14="http://schemas.microsoft.com/office/powerpoint/2010/main" val="3776879500"/>
      </p:ext>
    </p:extLst>
  </p:cSld>
  <p:clrMapOvr>
    <a:masterClrMapping/>
  </p:clrMapOvr>
  <mc:AlternateContent xmlns:mc="http://schemas.openxmlformats.org/markup-compatibility/2006" xmlns:p14="http://schemas.microsoft.com/office/powerpoint/2010/main">
    <mc:Choice Requires="p14">
      <p:transition spd="slow" p14:dur="2000" advTm="19641"/>
    </mc:Choice>
    <mc:Fallback xmlns="">
      <p:transition spd="slow" advTm="1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9A7137-8AF4-4839-B428-ADAE322DF686}"/>
              </a:ext>
            </a:extLst>
          </p:cNvPr>
          <p:cNvSpPr txBox="1"/>
          <p:nvPr/>
        </p:nvSpPr>
        <p:spPr>
          <a:xfrm>
            <a:off x="1159565" y="814772"/>
            <a:ext cx="5791200" cy="703078"/>
          </a:xfrm>
          <a:prstGeom prst="rect">
            <a:avLst/>
          </a:prstGeom>
          <a:noFill/>
        </p:spPr>
        <p:txBody>
          <a:bodyPr wrap="square">
            <a:spAutoFit/>
          </a:bodyPr>
          <a:lstStyle/>
          <a:p>
            <a:pPr marL="0" marR="0">
              <a:lnSpc>
                <a:spcPct val="107000"/>
              </a:lnSpc>
              <a:spcBef>
                <a:spcPts val="0"/>
              </a:spcBef>
              <a:spcAft>
                <a:spcPts val="800"/>
              </a:spcAft>
            </a:pPr>
            <a:r>
              <a:rPr lang="es-PR" sz="4000" b="1" i="1"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Winding-end</a:t>
            </a:r>
            <a:r>
              <a:rPr lang="es-PR" sz="4000" b="1" i="1"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a:t>
            </a:r>
            <a:r>
              <a:rPr lang="es-PR" sz="4000" b="1" i="1"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Exposure</a:t>
            </a:r>
            <a:endParaRPr lang="en-US" sz="4000" b="1" i="1"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487DE8D-7000-49C1-BF0B-DCA87C6D2C0E}"/>
              </a:ext>
            </a:extLst>
          </p:cNvPr>
          <p:cNvPicPr>
            <a:picLocks noChangeAspect="1"/>
          </p:cNvPicPr>
          <p:nvPr/>
        </p:nvPicPr>
        <p:blipFill>
          <a:blip r:embed="rId4"/>
          <a:stretch>
            <a:fillRect/>
          </a:stretch>
        </p:blipFill>
        <p:spPr>
          <a:xfrm>
            <a:off x="6324600" y="2743200"/>
            <a:ext cx="1219200" cy="2221791"/>
          </a:xfrm>
          <a:prstGeom prst="rect">
            <a:avLst/>
          </a:prstGeom>
        </p:spPr>
      </p:pic>
      <p:pic>
        <p:nvPicPr>
          <p:cNvPr id="4" name="Picture 3">
            <a:extLst>
              <a:ext uri="{FF2B5EF4-FFF2-40B4-BE49-F238E27FC236}">
                <a16:creationId xmlns:a16="http://schemas.microsoft.com/office/drawing/2014/main" id="{001BF063-C2BC-4F8A-B6BA-B102478BF1C0}"/>
              </a:ext>
            </a:extLst>
          </p:cNvPr>
          <p:cNvPicPr>
            <a:picLocks noChangeAspect="1"/>
          </p:cNvPicPr>
          <p:nvPr/>
        </p:nvPicPr>
        <p:blipFill>
          <a:blip r:embed="rId5"/>
          <a:stretch>
            <a:fillRect/>
          </a:stretch>
        </p:blipFill>
        <p:spPr>
          <a:xfrm>
            <a:off x="533400" y="2092117"/>
            <a:ext cx="5410200" cy="3987554"/>
          </a:xfrm>
          <a:prstGeom prst="rect">
            <a:avLst/>
          </a:prstGeom>
        </p:spPr>
      </p:pic>
      <p:pic>
        <p:nvPicPr>
          <p:cNvPr id="5" name="Audio 6">
            <a:hlinkClick r:id="" action="ppaction://media"/>
            <a:extLst>
              <a:ext uri="{FF2B5EF4-FFF2-40B4-BE49-F238E27FC236}">
                <a16:creationId xmlns:a16="http://schemas.microsoft.com/office/drawing/2014/main" id="{4ADD4BAC-3A65-48F9-A24B-C165BE1F2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027868"/>
      </p:ext>
    </p:extLst>
  </p:cSld>
  <p:clrMapOvr>
    <a:masterClrMapping/>
  </p:clrMapOvr>
  <mc:AlternateContent xmlns:mc="http://schemas.openxmlformats.org/markup-compatibility/2006" xmlns:p14="http://schemas.microsoft.com/office/powerpoint/2010/main">
    <mc:Choice Requires="p14">
      <p:transition spd="slow" p14:dur="2000" advTm="18336"/>
    </mc:Choice>
    <mc:Fallback xmlns="">
      <p:transition spd="slow" advTm="1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12">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 name="Straight Connector 13">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06DBD983-0BE7-46B1-8A0C-58C667605494}"/>
              </a:ext>
            </a:extLst>
          </p:cNvPr>
          <p:cNvSpPr txBox="1"/>
          <p:nvPr/>
        </p:nvSpPr>
        <p:spPr>
          <a:xfrm>
            <a:off x="4068267" y="1593225"/>
            <a:ext cx="3224750" cy="3249131"/>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2600" i="1" dirty="0">
                <a:solidFill>
                  <a:schemeClr val="accent2">
                    <a:lumMod val="60000"/>
                    <a:lumOff val="40000"/>
                  </a:schemeClr>
                </a:solidFill>
                <a:effectLst/>
                <a:latin typeface="+mj-lt"/>
                <a:ea typeface="+mj-ea"/>
                <a:cs typeface="+mj-cs"/>
              </a:rPr>
              <a:t>A well-established </a:t>
            </a:r>
            <a:r>
              <a:rPr lang="en-US" sz="2600" i="1" dirty="0">
                <a:solidFill>
                  <a:schemeClr val="accent2">
                    <a:lumMod val="60000"/>
                    <a:lumOff val="40000"/>
                  </a:schemeClr>
                </a:solidFill>
                <a:latin typeface="+mj-lt"/>
                <a:ea typeface="+mj-ea"/>
                <a:cs typeface="+mj-cs"/>
              </a:rPr>
              <a:t>Industry </a:t>
            </a:r>
            <a:r>
              <a:rPr lang="en-US" sz="2600" i="1" dirty="0">
                <a:solidFill>
                  <a:schemeClr val="accent2">
                    <a:lumMod val="60000"/>
                    <a:lumOff val="40000"/>
                  </a:schemeClr>
                </a:solidFill>
                <a:effectLst/>
                <a:latin typeface="+mj-lt"/>
                <a:ea typeface="+mj-ea"/>
                <a:cs typeface="+mj-cs"/>
              </a:rPr>
              <a:t>System and Practices for Insulation Coordination applies at both </a:t>
            </a:r>
            <a:r>
              <a:rPr lang="en-US" sz="2600" i="1" dirty="0">
                <a:solidFill>
                  <a:schemeClr val="accent2">
                    <a:lumMod val="60000"/>
                    <a:lumOff val="40000"/>
                  </a:schemeClr>
                </a:solidFill>
                <a:latin typeface="+mj-lt"/>
                <a:ea typeface="+mj-ea"/>
                <a:cs typeface="+mj-cs"/>
              </a:rPr>
              <a:t>ends</a:t>
            </a:r>
            <a:endParaRPr lang="en-US" sz="2600" i="1" dirty="0">
              <a:solidFill>
                <a:schemeClr val="accent2">
                  <a:lumMod val="60000"/>
                  <a:lumOff val="40000"/>
                </a:schemeClr>
              </a:solidFill>
              <a:effectLst/>
              <a:latin typeface="+mj-lt"/>
              <a:ea typeface="+mj-ea"/>
              <a:cs typeface="+mj-cs"/>
            </a:endParaRPr>
          </a:p>
        </p:txBody>
      </p:sp>
      <p:sp>
        <p:nvSpPr>
          <p:cNvPr id="25" name="Isosceles Triangle 24">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4C8FAEDF-5ADD-494F-A4D6-79BA1288ECCA}"/>
              </a:ext>
            </a:extLst>
          </p:cNvPr>
          <p:cNvPicPr>
            <a:picLocks noChangeAspect="1"/>
          </p:cNvPicPr>
          <p:nvPr/>
        </p:nvPicPr>
        <p:blipFill>
          <a:blip r:embed="rId4"/>
          <a:stretch>
            <a:fillRect/>
          </a:stretch>
        </p:blipFill>
        <p:spPr>
          <a:xfrm>
            <a:off x="747901" y="1525482"/>
            <a:ext cx="2824269" cy="4311861"/>
          </a:xfrm>
          <a:prstGeom prst="rect">
            <a:avLst/>
          </a:prstGeom>
        </p:spPr>
      </p:pic>
      <p:pic>
        <p:nvPicPr>
          <p:cNvPr id="24" name="Audio 5">
            <a:hlinkClick r:id="" action="ppaction://media"/>
            <a:extLst>
              <a:ext uri="{FF2B5EF4-FFF2-40B4-BE49-F238E27FC236}">
                <a16:creationId xmlns:a16="http://schemas.microsoft.com/office/drawing/2014/main" id="{34A81ACC-B8FC-45FB-933D-9283456B3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8491901"/>
      </p:ext>
    </p:extLst>
  </p:cSld>
  <p:clrMapOvr>
    <a:masterClrMapping/>
  </p:clrMapOvr>
  <mc:AlternateContent xmlns:mc="http://schemas.openxmlformats.org/markup-compatibility/2006" xmlns:p14="http://schemas.microsoft.com/office/powerpoint/2010/main">
    <mc:Choice Requires="p14">
      <p:transition spd="slow" p14:dur="2000" advTm="29772"/>
    </mc:Choice>
    <mc:Fallback xmlns="">
      <p:transition spd="slow" advTm="2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5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a:extLst>
              <a:ext uri="{FF2B5EF4-FFF2-40B4-BE49-F238E27FC236}">
                <a16:creationId xmlns:a16="http://schemas.microsoft.com/office/drawing/2014/main" id="{E49D22CD-CBAE-4064-B06B-F494DC2AA14D}"/>
              </a:ext>
            </a:extLst>
          </p:cNvPr>
          <p:cNvSpPr txBox="1"/>
          <p:nvPr/>
        </p:nvSpPr>
        <p:spPr>
          <a:xfrm>
            <a:off x="571938" y="4553712"/>
            <a:ext cx="6460726" cy="154228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i="1" dirty="0">
                <a:solidFill>
                  <a:schemeClr val="accent2">
                    <a:lumMod val="60000"/>
                    <a:lumOff val="40000"/>
                  </a:schemeClr>
                </a:solidFill>
                <a:effectLst/>
                <a:latin typeface="+mj-lt"/>
                <a:ea typeface="+mj-ea"/>
                <a:cs typeface="+mj-cs"/>
              </a:rPr>
              <a:t>Arcing-ground </a:t>
            </a:r>
          </a:p>
          <a:p>
            <a:pPr algn="ctr">
              <a:lnSpc>
                <a:spcPct val="90000"/>
              </a:lnSpc>
              <a:spcBef>
                <a:spcPct val="0"/>
              </a:spcBef>
              <a:spcAft>
                <a:spcPts val="600"/>
              </a:spcAft>
            </a:pPr>
            <a:r>
              <a:rPr lang="en-US" sz="2800" b="1" i="1" dirty="0">
                <a:solidFill>
                  <a:schemeClr val="accent2">
                    <a:lumMod val="60000"/>
                    <a:lumOff val="40000"/>
                  </a:schemeClr>
                </a:solidFill>
                <a:effectLst/>
                <a:latin typeface="+mj-lt"/>
                <a:ea typeface="+mj-ea"/>
                <a:cs typeface="+mj-cs"/>
              </a:rPr>
              <a:t>Inception/Evolution</a:t>
            </a:r>
            <a:br>
              <a:rPr lang="en-US" sz="2000" b="1" i="1" dirty="0">
                <a:solidFill>
                  <a:schemeClr val="accent1"/>
                </a:solidFill>
                <a:effectLst/>
                <a:latin typeface="+mj-lt"/>
                <a:ea typeface="+mj-ea"/>
                <a:cs typeface="+mj-cs"/>
              </a:rPr>
            </a:br>
            <a:endParaRPr lang="en-US" sz="2000" dirty="0">
              <a:solidFill>
                <a:schemeClr val="accent1"/>
              </a:solidFill>
              <a:latin typeface="+mj-lt"/>
              <a:ea typeface="+mj-ea"/>
              <a:cs typeface="+mj-cs"/>
            </a:endParaRPr>
          </a:p>
        </p:txBody>
      </p:sp>
      <p:pic>
        <p:nvPicPr>
          <p:cNvPr id="4" name="Picture 3">
            <a:extLst>
              <a:ext uri="{FF2B5EF4-FFF2-40B4-BE49-F238E27FC236}">
                <a16:creationId xmlns:a16="http://schemas.microsoft.com/office/drawing/2014/main" id="{C252548B-5553-4E7C-958D-F5CE883C7C91}"/>
              </a:ext>
            </a:extLst>
          </p:cNvPr>
          <p:cNvPicPr>
            <a:picLocks noChangeAspect="1"/>
          </p:cNvPicPr>
          <p:nvPr/>
        </p:nvPicPr>
        <p:blipFill>
          <a:blip r:embed="rId4"/>
          <a:stretch>
            <a:fillRect/>
          </a:stretch>
        </p:blipFill>
        <p:spPr>
          <a:xfrm>
            <a:off x="1762247" y="1066800"/>
            <a:ext cx="4341382" cy="3299450"/>
          </a:xfrm>
          <a:prstGeom prst="rect">
            <a:avLst/>
          </a:prstGeom>
        </p:spPr>
      </p:pic>
      <p:pic>
        <p:nvPicPr>
          <p:cNvPr id="22" name="Audio 1">
            <a:hlinkClick r:id="" action="ppaction://media"/>
            <a:extLst>
              <a:ext uri="{FF2B5EF4-FFF2-40B4-BE49-F238E27FC236}">
                <a16:creationId xmlns:a16="http://schemas.microsoft.com/office/drawing/2014/main" id="{5BC9C4C3-9D81-4A7F-8D56-8EF96251B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9292253"/>
      </p:ext>
    </p:extLst>
  </p:cSld>
  <p:clrMapOvr>
    <a:masterClrMapping/>
  </p:clrMapOvr>
  <mc:AlternateContent xmlns:mc="http://schemas.openxmlformats.org/markup-compatibility/2006" xmlns:p14="http://schemas.microsoft.com/office/powerpoint/2010/main">
    <mc:Choice Requires="p14">
      <p:transition spd="slow" p14:dur="2000" advTm="18342"/>
    </mc:Choice>
    <mc:Fallback xmlns="">
      <p:transition spd="slow" advTm="1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694937C-A8A5-455C-88B3-F48CA8D3083A}"/>
              </a:ext>
            </a:extLst>
          </p:cNvPr>
          <p:cNvSpPr>
            <a:spLocks noGrp="1"/>
          </p:cNvSpPr>
          <p:nvPr>
            <p:ph type="title"/>
          </p:nvPr>
        </p:nvSpPr>
        <p:spPr>
          <a:xfrm>
            <a:off x="567285" y="4953000"/>
            <a:ext cx="6347213" cy="1087656"/>
          </a:xfrm>
        </p:spPr>
        <p:txBody>
          <a:bodyPr vert="horz" lIns="91440" tIns="45720" rIns="91440" bIns="45720" rtlCol="0" anchor="b">
            <a:normAutofit/>
          </a:bodyPr>
          <a:lstStyle/>
          <a:p>
            <a:pPr algn="ctr">
              <a:lnSpc>
                <a:spcPct val="90000"/>
              </a:lnSpc>
            </a:pPr>
            <a:r>
              <a:rPr lang="en-US" sz="2800" b="1" i="1" dirty="0">
                <a:solidFill>
                  <a:schemeClr val="accent2">
                    <a:lumMod val="60000"/>
                    <a:lumOff val="40000"/>
                  </a:schemeClr>
                </a:solidFill>
                <a:effectLst/>
              </a:rPr>
              <a:t>Arcing-ground </a:t>
            </a:r>
            <a:br>
              <a:rPr lang="en-US" sz="2800" b="1" i="1" dirty="0">
                <a:solidFill>
                  <a:schemeClr val="accent2">
                    <a:lumMod val="60000"/>
                    <a:lumOff val="40000"/>
                  </a:schemeClr>
                </a:solidFill>
                <a:effectLst/>
              </a:rPr>
            </a:br>
            <a:r>
              <a:rPr lang="en-US" sz="2800" b="1" i="1" dirty="0">
                <a:solidFill>
                  <a:schemeClr val="accent2">
                    <a:lumMod val="60000"/>
                    <a:lumOff val="40000"/>
                  </a:schemeClr>
                </a:solidFill>
                <a:effectLst/>
              </a:rPr>
              <a:t>Inception/Evolution (surge</a:t>
            </a:r>
            <a:r>
              <a:rPr lang="en-US" sz="2800" b="1" i="1" dirty="0">
                <a:effectLst/>
              </a:rPr>
              <a:t>)</a:t>
            </a:r>
            <a:endParaRPr lang="en-US" sz="2800" dirty="0"/>
          </a:p>
        </p:txBody>
      </p:sp>
      <p:pic>
        <p:nvPicPr>
          <p:cNvPr id="4" name="Picture 3" descr="Diagram, schematic&#10;&#10;Description automatically generated">
            <a:extLst>
              <a:ext uri="{FF2B5EF4-FFF2-40B4-BE49-F238E27FC236}">
                <a16:creationId xmlns:a16="http://schemas.microsoft.com/office/drawing/2014/main" id="{92DD7A99-A344-48F9-99D4-809BC728E886}"/>
              </a:ext>
            </a:extLst>
          </p:cNvPr>
          <p:cNvPicPr>
            <a:picLocks noChangeAspect="1"/>
          </p:cNvPicPr>
          <p:nvPr/>
        </p:nvPicPr>
        <p:blipFill>
          <a:blip r:embed="rId4"/>
          <a:stretch>
            <a:fillRect/>
          </a:stretch>
        </p:blipFill>
        <p:spPr>
          <a:xfrm>
            <a:off x="1607367" y="1118577"/>
            <a:ext cx="4526733" cy="3429000"/>
          </a:xfrm>
          <a:prstGeom prst="rect">
            <a:avLst/>
          </a:prstGeom>
        </p:spPr>
      </p:pic>
      <p:pic>
        <p:nvPicPr>
          <p:cNvPr id="20" name="Audio 4">
            <a:hlinkClick r:id="" action="ppaction://media"/>
            <a:extLst>
              <a:ext uri="{FF2B5EF4-FFF2-40B4-BE49-F238E27FC236}">
                <a16:creationId xmlns:a16="http://schemas.microsoft.com/office/drawing/2014/main" id="{AC387002-136C-4F71-A3D7-7970D4B489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479017"/>
      </p:ext>
    </p:extLst>
  </p:cSld>
  <p:clrMapOvr>
    <a:masterClrMapping/>
  </p:clrMapOvr>
  <mc:AlternateContent xmlns:mc="http://schemas.openxmlformats.org/markup-compatibility/2006" xmlns:p14="http://schemas.microsoft.com/office/powerpoint/2010/main">
    <mc:Choice Requires="p14">
      <p:transition spd="slow" p14:dur="2000" advTm="6335"/>
    </mc:Choice>
    <mc:Fallback xmlns="">
      <p:transition spd="slow" advTm="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Box 4">
            <a:extLst>
              <a:ext uri="{FF2B5EF4-FFF2-40B4-BE49-F238E27FC236}">
                <a16:creationId xmlns:a16="http://schemas.microsoft.com/office/drawing/2014/main" id="{99C207CD-AED7-4E0F-8047-314199792729}"/>
              </a:ext>
            </a:extLst>
          </p:cNvPr>
          <p:cNvSpPr txBox="1"/>
          <p:nvPr/>
        </p:nvSpPr>
        <p:spPr>
          <a:xfrm>
            <a:off x="612700" y="4827462"/>
            <a:ext cx="6216024" cy="109631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i="1" dirty="0">
                <a:solidFill>
                  <a:schemeClr val="accent2">
                    <a:lumMod val="60000"/>
                    <a:lumOff val="40000"/>
                  </a:schemeClr>
                </a:solidFill>
                <a:effectLst/>
                <a:latin typeface="+mj-lt"/>
                <a:ea typeface="+mj-ea"/>
                <a:cs typeface="+mj-cs"/>
              </a:rPr>
              <a:t>Arcing-ground</a:t>
            </a:r>
            <a:r>
              <a:rPr lang="en-US" sz="2800" b="1" i="1" dirty="0">
                <a:solidFill>
                  <a:schemeClr val="accent2">
                    <a:lumMod val="60000"/>
                    <a:lumOff val="40000"/>
                  </a:schemeClr>
                </a:solidFill>
                <a:latin typeface="+mj-lt"/>
                <a:ea typeface="+mj-ea"/>
                <a:cs typeface="+mj-cs"/>
              </a:rPr>
              <a:t> </a:t>
            </a:r>
          </a:p>
          <a:p>
            <a:pPr algn="ctr">
              <a:lnSpc>
                <a:spcPct val="90000"/>
              </a:lnSpc>
              <a:spcBef>
                <a:spcPct val="0"/>
              </a:spcBef>
              <a:spcAft>
                <a:spcPts val="600"/>
              </a:spcAft>
            </a:pPr>
            <a:r>
              <a:rPr lang="en-US" sz="2800" b="1" i="1" dirty="0">
                <a:solidFill>
                  <a:schemeClr val="accent2">
                    <a:lumMod val="60000"/>
                    <a:lumOff val="40000"/>
                  </a:schemeClr>
                </a:solidFill>
                <a:latin typeface="+mj-lt"/>
                <a:ea typeface="+mj-ea"/>
                <a:cs typeface="+mj-cs"/>
              </a:rPr>
              <a:t>E</a:t>
            </a:r>
            <a:r>
              <a:rPr lang="en-US" sz="2800" b="1" i="1" dirty="0">
                <a:solidFill>
                  <a:schemeClr val="accent2">
                    <a:lumMod val="60000"/>
                    <a:lumOff val="40000"/>
                  </a:schemeClr>
                </a:solidFill>
                <a:effectLst/>
                <a:latin typeface="+mj-lt"/>
                <a:ea typeface="+mj-ea"/>
                <a:cs typeface="+mj-cs"/>
              </a:rPr>
              <a:t>volution (surge)</a:t>
            </a:r>
            <a:endParaRPr lang="en-US" sz="3300" dirty="0">
              <a:solidFill>
                <a:schemeClr val="accent2">
                  <a:lumMod val="60000"/>
                  <a:lumOff val="40000"/>
                </a:schemeClr>
              </a:solidFill>
              <a:latin typeface="+mj-lt"/>
              <a:ea typeface="+mj-ea"/>
              <a:cs typeface="+mj-cs"/>
            </a:endParaRPr>
          </a:p>
        </p:txBody>
      </p:sp>
      <p:pic>
        <p:nvPicPr>
          <p:cNvPr id="4" name="Picture 3">
            <a:extLst>
              <a:ext uri="{FF2B5EF4-FFF2-40B4-BE49-F238E27FC236}">
                <a16:creationId xmlns:a16="http://schemas.microsoft.com/office/drawing/2014/main" id="{44674BBC-4D52-4461-B23D-2F26EAA040F2}"/>
              </a:ext>
            </a:extLst>
          </p:cNvPr>
          <p:cNvPicPr>
            <a:picLocks noChangeAspect="1"/>
          </p:cNvPicPr>
          <p:nvPr/>
        </p:nvPicPr>
        <p:blipFill>
          <a:blip r:embed="rId4"/>
          <a:stretch>
            <a:fillRect/>
          </a:stretch>
        </p:blipFill>
        <p:spPr>
          <a:xfrm>
            <a:off x="1515759" y="1211306"/>
            <a:ext cx="4428792" cy="3299450"/>
          </a:xfrm>
          <a:prstGeom prst="rect">
            <a:avLst/>
          </a:prstGeom>
        </p:spPr>
      </p:pic>
      <p:pic>
        <p:nvPicPr>
          <p:cNvPr id="21" name="Audio 1">
            <a:hlinkClick r:id="" action="ppaction://media"/>
            <a:extLst>
              <a:ext uri="{FF2B5EF4-FFF2-40B4-BE49-F238E27FC236}">
                <a16:creationId xmlns:a16="http://schemas.microsoft.com/office/drawing/2014/main" id="{F708777A-BC80-4B63-BBE2-1A3A542F0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3986731"/>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Box 4">
            <a:extLst>
              <a:ext uri="{FF2B5EF4-FFF2-40B4-BE49-F238E27FC236}">
                <a16:creationId xmlns:a16="http://schemas.microsoft.com/office/drawing/2014/main" id="{D6EC23CF-29D2-408D-8670-FB97DFECD446}"/>
              </a:ext>
            </a:extLst>
          </p:cNvPr>
          <p:cNvSpPr txBox="1"/>
          <p:nvPr/>
        </p:nvSpPr>
        <p:spPr>
          <a:xfrm>
            <a:off x="1354186" y="5056553"/>
            <a:ext cx="4972051" cy="6096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i="1" dirty="0">
                <a:solidFill>
                  <a:schemeClr val="accent1"/>
                </a:solidFill>
                <a:effectLst/>
                <a:latin typeface="+mj-lt"/>
                <a:ea typeface="+mj-ea"/>
                <a:cs typeface="+mj-cs"/>
              </a:rPr>
              <a:t>SLGF Inception through SA</a:t>
            </a:r>
            <a:endParaRPr lang="en-US" sz="3000" dirty="0">
              <a:solidFill>
                <a:schemeClr val="accent1"/>
              </a:solidFill>
              <a:latin typeface="+mj-lt"/>
              <a:ea typeface="+mj-ea"/>
              <a:cs typeface="+mj-cs"/>
            </a:endParaRPr>
          </a:p>
        </p:txBody>
      </p:sp>
      <p:pic>
        <p:nvPicPr>
          <p:cNvPr id="7" name="Picture 6">
            <a:extLst>
              <a:ext uri="{FF2B5EF4-FFF2-40B4-BE49-F238E27FC236}">
                <a16:creationId xmlns:a16="http://schemas.microsoft.com/office/drawing/2014/main" id="{AD6AD88F-8FB3-4042-8241-47663C981166}"/>
              </a:ext>
            </a:extLst>
          </p:cNvPr>
          <p:cNvPicPr>
            <a:picLocks noChangeAspect="1"/>
          </p:cNvPicPr>
          <p:nvPr/>
        </p:nvPicPr>
        <p:blipFill>
          <a:blip r:embed="rId4"/>
          <a:stretch>
            <a:fillRect/>
          </a:stretch>
        </p:blipFill>
        <p:spPr>
          <a:xfrm>
            <a:off x="1568278" y="1409700"/>
            <a:ext cx="4381500" cy="3276600"/>
          </a:xfrm>
          <a:prstGeom prst="rect">
            <a:avLst/>
          </a:prstGeom>
        </p:spPr>
      </p:pic>
      <p:pic>
        <p:nvPicPr>
          <p:cNvPr id="3" name="Audio 2">
            <a:hlinkClick r:id="" action="ppaction://media"/>
            <a:extLst>
              <a:ext uri="{FF2B5EF4-FFF2-40B4-BE49-F238E27FC236}">
                <a16:creationId xmlns:a16="http://schemas.microsoft.com/office/drawing/2014/main" id="{455B1C19-B25A-417A-A651-62F567F59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4167446"/>
      </p:ext>
    </p:extLst>
  </p:cSld>
  <p:clrMapOvr>
    <a:masterClrMapping/>
  </p:clrMapOvr>
  <mc:AlternateContent xmlns:mc="http://schemas.openxmlformats.org/markup-compatibility/2006" xmlns:p14="http://schemas.microsoft.com/office/powerpoint/2010/main">
    <mc:Choice Requires="p14">
      <p:transition spd="slow" p14:dur="2000" advTm="15230"/>
    </mc:Choice>
    <mc:Fallback xmlns="">
      <p:transition spd="slow" advTm="1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1A69440-AAF1-4CE6-81A9-D41A0E44E3DD}"/>
              </a:ext>
            </a:extLst>
          </p:cNvPr>
          <p:cNvSpPr>
            <a:spLocks noGrp="1"/>
          </p:cNvSpPr>
          <p:nvPr>
            <p:ph type="title"/>
          </p:nvPr>
        </p:nvSpPr>
        <p:spPr>
          <a:xfrm>
            <a:off x="641003" y="4709605"/>
            <a:ext cx="6460726" cy="1370066"/>
          </a:xfrm>
        </p:spPr>
        <p:txBody>
          <a:bodyPr vert="horz" lIns="91440" tIns="45720" rIns="91440" bIns="45720" rtlCol="0" anchor="b">
            <a:normAutofit/>
          </a:bodyPr>
          <a:lstStyle/>
          <a:p>
            <a:pPr algn="ctr">
              <a:lnSpc>
                <a:spcPct val="90000"/>
              </a:lnSpc>
            </a:pPr>
            <a:r>
              <a:rPr lang="en-US" sz="2800" b="1" i="1" dirty="0">
                <a:solidFill>
                  <a:schemeClr val="accent2">
                    <a:lumMod val="60000"/>
                    <a:lumOff val="40000"/>
                  </a:schemeClr>
                </a:solidFill>
                <a:effectLst/>
              </a:rPr>
              <a:t>Regular SLGF with SA in      </a:t>
            </a:r>
            <a:br>
              <a:rPr lang="en-US" sz="2800" b="1" i="1" dirty="0">
                <a:solidFill>
                  <a:schemeClr val="accent2">
                    <a:lumMod val="60000"/>
                    <a:lumOff val="40000"/>
                  </a:schemeClr>
                </a:solidFill>
                <a:effectLst/>
              </a:rPr>
            </a:br>
            <a:r>
              <a:rPr lang="en-US" sz="2800" b="1" i="1" dirty="0">
                <a:solidFill>
                  <a:schemeClr val="accent2">
                    <a:lumMod val="60000"/>
                    <a:lumOff val="40000"/>
                  </a:schemeClr>
                </a:solidFill>
              </a:rPr>
              <a:t> V</a:t>
            </a:r>
            <a:r>
              <a:rPr lang="en-US" sz="2800" b="1" i="1" dirty="0">
                <a:solidFill>
                  <a:schemeClr val="accent2">
                    <a:lumMod val="60000"/>
                    <a:lumOff val="40000"/>
                  </a:schemeClr>
                </a:solidFill>
                <a:effectLst/>
              </a:rPr>
              <a:t>alve-Relief Mode</a:t>
            </a:r>
            <a:br>
              <a:rPr lang="en-US" sz="2300" dirty="0"/>
            </a:br>
            <a:endParaRPr lang="en-US" sz="2300" dirty="0"/>
          </a:p>
        </p:txBody>
      </p:sp>
      <p:pic>
        <p:nvPicPr>
          <p:cNvPr id="3" name="Picture 2" descr="Diagram, schematic&#10;&#10;Description automatically generated">
            <a:extLst>
              <a:ext uri="{FF2B5EF4-FFF2-40B4-BE49-F238E27FC236}">
                <a16:creationId xmlns:a16="http://schemas.microsoft.com/office/drawing/2014/main" id="{10E0158A-4755-41B9-A117-A31BC2EC2B0E}"/>
              </a:ext>
            </a:extLst>
          </p:cNvPr>
          <p:cNvPicPr>
            <a:picLocks noChangeAspect="1"/>
          </p:cNvPicPr>
          <p:nvPr/>
        </p:nvPicPr>
        <p:blipFill>
          <a:blip r:embed="rId5"/>
          <a:stretch>
            <a:fillRect/>
          </a:stretch>
        </p:blipFill>
        <p:spPr>
          <a:xfrm>
            <a:off x="1679040" y="1093449"/>
            <a:ext cx="4384651" cy="3299450"/>
          </a:xfrm>
          <a:prstGeom prst="rect">
            <a:avLst/>
          </a:prstGeom>
        </p:spPr>
      </p:pic>
      <p:pic>
        <p:nvPicPr>
          <p:cNvPr id="5" name="Audio 4">
            <a:hlinkClick r:id="" action="ppaction://media"/>
            <a:extLst>
              <a:ext uri="{FF2B5EF4-FFF2-40B4-BE49-F238E27FC236}">
                <a16:creationId xmlns:a16="http://schemas.microsoft.com/office/drawing/2014/main" id="{AC570691-4A71-485D-B8B3-44BBD7A8F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1630846"/>
      </p:ext>
    </p:extLst>
  </p:cSld>
  <p:clrMapOvr>
    <a:masterClrMapping/>
  </p:clrMapOvr>
  <mc:AlternateContent xmlns:mc="http://schemas.openxmlformats.org/markup-compatibility/2006" xmlns:p14="http://schemas.microsoft.com/office/powerpoint/2010/main">
    <mc:Choice Requires="p14">
      <p:transition spd="slow" p14:dur="2000" advTm="26365"/>
    </mc:Choice>
    <mc:Fallback xmlns="">
      <p:transition spd="slow" advTm="2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1" name="Straight Connector 4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Diagram, schematic&#10;&#10;Description automatically generated">
            <a:extLst>
              <a:ext uri="{FF2B5EF4-FFF2-40B4-BE49-F238E27FC236}">
                <a16:creationId xmlns:a16="http://schemas.microsoft.com/office/drawing/2014/main" id="{6972C915-552B-406B-8ADD-13DAF53C1180}"/>
              </a:ext>
            </a:extLst>
          </p:cNvPr>
          <p:cNvPicPr>
            <a:picLocks noChangeAspect="1"/>
          </p:cNvPicPr>
          <p:nvPr/>
        </p:nvPicPr>
        <p:blipFill rotWithShape="1">
          <a:blip r:embed="rId5"/>
          <a:srcRect l="17403" r="17402"/>
          <a:stretch/>
        </p:blipFill>
        <p:spPr>
          <a:xfrm>
            <a:off x="3484398" y="721709"/>
            <a:ext cx="4687270" cy="541020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id="{CB27AD69-7E9A-4FEB-A36F-7CF9D43593C1}"/>
              </a:ext>
            </a:extLst>
          </p:cNvPr>
          <p:cNvSpPr txBox="1"/>
          <p:nvPr/>
        </p:nvSpPr>
        <p:spPr>
          <a:xfrm>
            <a:off x="457200" y="1117600"/>
            <a:ext cx="2888343" cy="13208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100" b="1" i="1" dirty="0">
                <a:solidFill>
                  <a:schemeClr val="accent2">
                    <a:lumMod val="60000"/>
                    <a:lumOff val="40000"/>
                  </a:schemeClr>
                </a:solidFill>
                <a:effectLst/>
                <a:latin typeface="+mj-lt"/>
                <a:ea typeface="+mj-ea"/>
                <a:cs typeface="+mj-cs"/>
              </a:rPr>
              <a:t>Single Line-to-Groun</a:t>
            </a:r>
            <a:r>
              <a:rPr lang="en-US" sz="3100" b="1" i="1" dirty="0">
                <a:solidFill>
                  <a:schemeClr val="accent2">
                    <a:lumMod val="60000"/>
                    <a:lumOff val="40000"/>
                  </a:schemeClr>
                </a:solidFill>
                <a:latin typeface="+mj-lt"/>
                <a:ea typeface="+mj-ea"/>
                <a:cs typeface="+mj-cs"/>
              </a:rPr>
              <a:t>d </a:t>
            </a:r>
            <a:r>
              <a:rPr lang="en-US" sz="3100" b="1" i="1" dirty="0">
                <a:solidFill>
                  <a:schemeClr val="accent2">
                    <a:lumMod val="60000"/>
                    <a:lumOff val="40000"/>
                  </a:schemeClr>
                </a:solidFill>
                <a:effectLst/>
                <a:latin typeface="+mj-lt"/>
                <a:ea typeface="+mj-ea"/>
                <a:cs typeface="+mj-cs"/>
              </a:rPr>
              <a:t>Faults</a:t>
            </a:r>
            <a:endParaRPr lang="en-US" sz="3100" dirty="0">
              <a:solidFill>
                <a:schemeClr val="accent2">
                  <a:lumMod val="60000"/>
                  <a:lumOff val="40000"/>
                </a:schemeClr>
              </a:solidFill>
              <a:latin typeface="+mj-lt"/>
              <a:ea typeface="+mj-ea"/>
              <a:cs typeface="+mj-cs"/>
            </a:endParaRPr>
          </a:p>
        </p:txBody>
      </p:sp>
      <p:sp>
        <p:nvSpPr>
          <p:cNvPr id="6" name="TextBox 5">
            <a:extLst>
              <a:ext uri="{FF2B5EF4-FFF2-40B4-BE49-F238E27FC236}">
                <a16:creationId xmlns:a16="http://schemas.microsoft.com/office/drawing/2014/main" id="{E56935C9-C00E-4D6D-99DC-B63E8A061FC0}"/>
              </a:ext>
            </a:extLst>
          </p:cNvPr>
          <p:cNvSpPr txBox="1"/>
          <p:nvPr/>
        </p:nvSpPr>
        <p:spPr>
          <a:xfrm>
            <a:off x="581260" y="2530014"/>
            <a:ext cx="288834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Input data for the Arrester device design criteria</a:t>
            </a:r>
          </a:p>
          <a:p>
            <a:pPr>
              <a:spcBef>
                <a:spcPts val="1000"/>
              </a:spcBef>
              <a:buClr>
                <a:schemeClr val="accent1"/>
              </a:buClr>
              <a:buSzPct val="80000"/>
              <a:buFont typeface="Wingdings 3" charset="2"/>
              <a:buChar char=""/>
            </a:pPr>
            <a:r>
              <a:rPr lang="en-US" dirty="0">
                <a:solidFill>
                  <a:schemeClr val="tx1">
                    <a:lumMod val="75000"/>
                    <a:lumOff val="25000"/>
                  </a:schemeClr>
                </a:solidFill>
              </a:rPr>
              <a:t>Not a limiting factor for the application of Surge Arresters to suppress GIC</a:t>
            </a:r>
          </a:p>
          <a:p>
            <a:pPr>
              <a:spcBef>
                <a:spcPts val="1000"/>
              </a:spcBef>
              <a:buClr>
                <a:schemeClr val="accent1"/>
              </a:buClr>
              <a:buSzPct val="80000"/>
              <a:buFont typeface="Wingdings 3" charset="2"/>
              <a:buChar char=""/>
            </a:pPr>
            <a:r>
              <a:rPr lang="en-US" dirty="0">
                <a:solidFill>
                  <a:schemeClr val="tx1">
                    <a:lumMod val="75000"/>
                    <a:lumOff val="25000"/>
                  </a:schemeClr>
                </a:solidFill>
              </a:rPr>
              <a:t>Reclosing considerations can be dealt with simple relaying extensions of the already existing schemes </a:t>
            </a:r>
          </a:p>
        </p:txBody>
      </p:sp>
      <p:cxnSp>
        <p:nvCxnSpPr>
          <p:cNvPr id="52" name="Straight Connector 5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61EB4907-EDDB-44D4-B6AF-FADE735D26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2678487"/>
      </p:ext>
    </p:extLst>
  </p:cSld>
  <p:clrMapOvr>
    <a:masterClrMapping/>
  </p:clrMapOvr>
  <mc:AlternateContent xmlns:mc="http://schemas.openxmlformats.org/markup-compatibility/2006" xmlns:p14="http://schemas.microsoft.com/office/powerpoint/2010/main">
    <mc:Choice Requires="p14">
      <p:transition spd="slow" p14:dur="2000" advTm="27363"/>
    </mc:Choice>
    <mc:Fallback xmlns="">
      <p:transition spd="slow" advTm="2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Graphs on a display with reflection of office">
            <a:extLst>
              <a:ext uri="{FF2B5EF4-FFF2-40B4-BE49-F238E27FC236}">
                <a16:creationId xmlns:a16="http://schemas.microsoft.com/office/drawing/2014/main" id="{1C527E01-9708-4730-95C4-38F04BBD95A1}"/>
              </a:ext>
            </a:extLst>
          </p:cNvPr>
          <p:cNvPicPr>
            <a:picLocks noChangeAspect="1"/>
          </p:cNvPicPr>
          <p:nvPr/>
        </p:nvPicPr>
        <p:blipFill rotWithShape="1">
          <a:blip r:embed="rId5"/>
          <a:srcRect l="13698" r="28470" b="-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Title 2"/>
          <p:cNvSpPr>
            <a:spLocks noGrp="1"/>
          </p:cNvSpPr>
          <p:nvPr>
            <p:ph type="ctrTitle" idx="4294967295"/>
          </p:nvPr>
        </p:nvSpPr>
        <p:spPr>
          <a:xfrm>
            <a:off x="507999" y="609600"/>
            <a:ext cx="2888343" cy="1320800"/>
          </a:xfrm>
        </p:spPr>
        <p:txBody>
          <a:bodyPr vert="horz" lIns="91440" tIns="45720" rIns="91440" bIns="45720" rtlCol="0" anchor="t">
            <a:normAutofit/>
          </a:bodyPr>
          <a:lstStyle/>
          <a:p>
            <a:pPr>
              <a:lnSpc>
                <a:spcPct val="90000"/>
              </a:lnSpc>
              <a:defRPr/>
            </a:pPr>
            <a:r>
              <a:rPr lang="en-US" sz="2800" b="1" i="1" dirty="0">
                <a:solidFill>
                  <a:schemeClr val="accent2">
                    <a:lumMod val="60000"/>
                    <a:lumOff val="40000"/>
                  </a:schemeClr>
                </a:solidFill>
              </a:rPr>
              <a:t>Surge Arrester of the Future </a:t>
            </a:r>
            <a:br>
              <a:rPr lang="en-US" sz="2800" dirty="0"/>
            </a:br>
            <a:endParaRPr lang="en-US" sz="2800" b="1" dirty="0"/>
          </a:p>
        </p:txBody>
      </p:sp>
      <p:sp>
        <p:nvSpPr>
          <p:cNvPr id="2" name="Rectangle 1"/>
          <p:cNvSpPr/>
          <p:nvPr/>
        </p:nvSpPr>
        <p:spPr>
          <a:xfrm>
            <a:off x="508000" y="2160589"/>
            <a:ext cx="3067050" cy="4087811"/>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pPr>
            <a:r>
              <a:rPr lang="en-US" i="1" dirty="0">
                <a:solidFill>
                  <a:schemeClr val="tx1">
                    <a:lumMod val="75000"/>
                    <a:lumOff val="25000"/>
                  </a:schemeClr>
                </a:solidFill>
              </a:rPr>
              <a:t>“</a:t>
            </a:r>
            <a:r>
              <a:rPr lang="en-US" dirty="0">
                <a:solidFill>
                  <a:schemeClr val="tx1">
                    <a:lumMod val="75000"/>
                    <a:lumOff val="25000"/>
                  </a:schemeClr>
                </a:solidFill>
              </a:rPr>
              <a:t>I can confidently predict that  in the very near future, we will see much smarter arresters at very little added cost. Arresters will come from the factory with internal brains that will perform many useful tasks not even considered today.”</a:t>
            </a:r>
          </a:p>
          <a:p>
            <a:pPr>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SzPct val="80000"/>
            </a:pPr>
            <a:r>
              <a:rPr lang="en-US" dirty="0">
                <a:solidFill>
                  <a:schemeClr val="tx1">
                    <a:lumMod val="75000"/>
                    <a:lumOff val="25000"/>
                  </a:schemeClr>
                </a:solidFill>
              </a:rPr>
              <a:t>Jonathan Woodworth, </a:t>
            </a:r>
            <a:r>
              <a:rPr lang="en-US" dirty="0" err="1">
                <a:solidFill>
                  <a:schemeClr val="tx1">
                    <a:lumMod val="75000"/>
                    <a:lumOff val="25000"/>
                  </a:schemeClr>
                </a:solidFill>
              </a:rPr>
              <a:t>Arresterworks</a:t>
            </a:r>
            <a:r>
              <a:rPr lang="en-US" dirty="0">
                <a:solidFill>
                  <a:schemeClr val="tx1">
                    <a:lumMod val="75000"/>
                    <a:lumOff val="25000"/>
                  </a:schemeClr>
                </a:solidFill>
              </a:rPr>
              <a:t> </a:t>
            </a:r>
          </a:p>
          <a:p>
            <a:pPr>
              <a:lnSpc>
                <a:spcPct val="90000"/>
              </a:lnSpc>
              <a:spcBef>
                <a:spcPts val="1000"/>
              </a:spcBef>
              <a:buClr>
                <a:schemeClr val="accent1"/>
              </a:buClr>
              <a:buSzPct val="80000"/>
            </a:pPr>
            <a:endParaRPr lang="en-US" dirty="0">
              <a:solidFill>
                <a:schemeClr val="tx1">
                  <a:lumMod val="75000"/>
                  <a:lumOff val="25000"/>
                </a:schemeClr>
              </a:solidFill>
            </a:endParaRPr>
          </a:p>
          <a:p>
            <a:pPr>
              <a:lnSpc>
                <a:spcPct val="90000"/>
              </a:lnSpc>
              <a:spcBef>
                <a:spcPts val="1000"/>
              </a:spcBef>
              <a:buClr>
                <a:schemeClr val="accent1"/>
              </a:buClr>
              <a:buSzPct val="80000"/>
            </a:pPr>
            <a:r>
              <a:rPr lang="en-US" dirty="0">
                <a:solidFill>
                  <a:schemeClr val="tx1">
                    <a:lumMod val="75000"/>
                    <a:lumOff val="25000"/>
                  </a:schemeClr>
                </a:solidFill>
              </a:rPr>
              <a:t>INMR 2015 World Congress          Munich Germany</a:t>
            </a:r>
          </a:p>
          <a:p>
            <a:pPr fontAlgn="auto">
              <a:lnSpc>
                <a:spcPct val="90000"/>
              </a:lnSpc>
              <a:spcBef>
                <a:spcPts val="1000"/>
              </a:spcBef>
              <a:buClr>
                <a:schemeClr val="accent1"/>
              </a:buClr>
              <a:buSzPct val="80000"/>
              <a:buFont typeface="Wingdings 3" charset="2"/>
              <a:buChar char=""/>
              <a:defRPr/>
            </a:pPr>
            <a:endParaRPr lang="en-US" sz="1500" dirty="0">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6442997" y="6041362"/>
            <a:ext cx="512504" cy="365125"/>
          </a:xfrm>
        </p:spPr>
        <p:txBody>
          <a:bodyPr vert="horz" lIns="91440" tIns="45720" rIns="91440" bIns="45720" rtlCol="0" anchor="ctr">
            <a:normAutofit/>
          </a:bodyPr>
          <a:lstStyle/>
          <a:p>
            <a:pPr>
              <a:spcAft>
                <a:spcPts val="600"/>
              </a:spcAft>
            </a:pPr>
            <a:fld id="{97BC5AC0-B394-4CAB-B967-39012B9F0216}" type="slidenum">
              <a:rPr lang="en-US" altLang="en-US">
                <a:solidFill>
                  <a:srgbClr val="FFFFFF"/>
                </a:solidFill>
              </a:rPr>
              <a:pPr>
                <a:spcAft>
                  <a:spcPts val="600"/>
                </a:spcAft>
              </a:pPr>
              <a:t>4</a:t>
            </a:fld>
            <a:endParaRPr lang="en-US" altLang="en-US">
              <a:solidFill>
                <a:srgbClr val="FFFFFF"/>
              </a:solidFill>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2C03CBB7-7496-471F-A480-ED2825FF9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8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5" name="Group 97">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9" name="Straight Connector 98">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Isosceles Triangle 106">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p:cNvSpPr>
            <a:spLocks noGrp="1"/>
          </p:cNvSpPr>
          <p:nvPr>
            <p:ph type="ctrTitle" idx="4294967295"/>
          </p:nvPr>
        </p:nvSpPr>
        <p:spPr>
          <a:xfrm>
            <a:off x="1711446" y="689879"/>
            <a:ext cx="6447501" cy="1320800"/>
          </a:xfrm>
        </p:spPr>
        <p:txBody>
          <a:bodyPr vert="horz" lIns="91440" tIns="45720" rIns="91440" bIns="45720" rtlCol="0" anchor="t">
            <a:normAutofit/>
          </a:bodyPr>
          <a:lstStyle/>
          <a:p>
            <a:r>
              <a:rPr lang="en-US" b="1" i="1" dirty="0"/>
              <a:t>   </a:t>
            </a:r>
            <a:r>
              <a:rPr lang="en-US" b="1" i="1" dirty="0">
                <a:solidFill>
                  <a:schemeClr val="accent2">
                    <a:lumMod val="60000"/>
                    <a:lumOff val="40000"/>
                  </a:schemeClr>
                </a:solidFill>
              </a:rPr>
              <a:t>Conclusions</a:t>
            </a:r>
          </a:p>
        </p:txBody>
      </p:sp>
      <p:sp>
        <p:nvSpPr>
          <p:cNvPr id="2" name="Rectangle 1"/>
          <p:cNvSpPr/>
          <p:nvPr/>
        </p:nvSpPr>
        <p:spPr>
          <a:xfrm>
            <a:off x="4502590" y="701147"/>
            <a:ext cx="4133472"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p:txBody>
      </p:sp>
      <p:graphicFrame>
        <p:nvGraphicFramePr>
          <p:cNvPr id="29" name="TextBox 26">
            <a:extLst>
              <a:ext uri="{FF2B5EF4-FFF2-40B4-BE49-F238E27FC236}">
                <a16:creationId xmlns:a16="http://schemas.microsoft.com/office/drawing/2014/main" id="{B121621D-D07D-49EC-8131-D338511F5672}"/>
              </a:ext>
            </a:extLst>
          </p:cNvPr>
          <p:cNvGraphicFramePr/>
          <p:nvPr>
            <p:extLst>
              <p:ext uri="{D42A27DB-BD31-4B8C-83A1-F6EECF244321}">
                <p14:modId xmlns:p14="http://schemas.microsoft.com/office/powerpoint/2010/main" val="1430569555"/>
              </p:ext>
            </p:extLst>
          </p:nvPr>
        </p:nvGraphicFramePr>
        <p:xfrm>
          <a:off x="538256" y="1995334"/>
          <a:ext cx="6811320" cy="388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6318B798-686E-4319-9F70-12C14F66A1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593511"/>
      </p:ext>
    </p:extLst>
  </p:cSld>
  <p:clrMapOvr>
    <a:masterClrMapping/>
  </p:clrMapOvr>
  <mc:AlternateContent xmlns:mc="http://schemas.openxmlformats.org/markup-compatibility/2006" xmlns:p14="http://schemas.microsoft.com/office/powerpoint/2010/main">
    <mc:Choice Requires="p14">
      <p:transition spd="slow" p14:dur="2000" advTm="29053"/>
    </mc:Choice>
    <mc:Fallback xmlns="">
      <p:transition spd="slow" advTm="2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1295400" y="698918"/>
            <a:ext cx="4519613" cy="747713"/>
          </a:xfrm>
        </p:spPr>
        <p:txBody>
          <a:bodyPr vert="horz" lIns="91440" tIns="45720" rIns="91440" bIns="45720" rtlCol="0" anchor="t">
            <a:normAutofit/>
          </a:bodyPr>
          <a:lstStyle/>
          <a:p>
            <a:r>
              <a:rPr lang="en-US" sz="3800" b="1" i="1" dirty="0">
                <a:solidFill>
                  <a:schemeClr val="accent2">
                    <a:lumMod val="60000"/>
                    <a:lumOff val="40000"/>
                  </a:schemeClr>
                </a:solidFill>
              </a:rPr>
              <a:t>      Conclusions</a:t>
            </a:r>
          </a:p>
        </p:txBody>
      </p:sp>
      <p:sp>
        <p:nvSpPr>
          <p:cNvPr id="27" name="TextBox 26">
            <a:extLst>
              <a:ext uri="{FF2B5EF4-FFF2-40B4-BE49-F238E27FC236}">
                <a16:creationId xmlns:a16="http://schemas.microsoft.com/office/drawing/2014/main" id="{EEDDE7B1-D551-4F4B-8F13-B4B8DF91CF0B}"/>
              </a:ext>
            </a:extLst>
          </p:cNvPr>
          <p:cNvSpPr txBox="1"/>
          <p:nvPr/>
        </p:nvSpPr>
        <p:spPr>
          <a:xfrm>
            <a:off x="508000" y="2160589"/>
            <a:ext cx="6447501"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
        <p:nvSpPr>
          <p:cNvPr id="2" name="Rectangle 1"/>
          <p:cNvSpPr/>
          <p:nvPr/>
        </p:nvSpPr>
        <p:spPr>
          <a:xfrm>
            <a:off x="4587063" y="609601"/>
            <a:ext cx="4133472"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p:txBody>
      </p:sp>
      <p:sp>
        <p:nvSpPr>
          <p:cNvPr id="68" name="TextBox 67">
            <a:extLst>
              <a:ext uri="{FF2B5EF4-FFF2-40B4-BE49-F238E27FC236}">
                <a16:creationId xmlns:a16="http://schemas.microsoft.com/office/drawing/2014/main" id="{711B5D03-25B1-4B4F-A038-E8D18F63A2F8}"/>
              </a:ext>
            </a:extLst>
          </p:cNvPr>
          <p:cNvSpPr txBox="1"/>
          <p:nvPr/>
        </p:nvSpPr>
        <p:spPr>
          <a:xfrm>
            <a:off x="304800" y="2210601"/>
            <a:ext cx="7425135" cy="4078039"/>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Cost-effectiveness simplicity and compactness of this concept uniquely: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Enables a largescale application</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Avoids any extensive substation redesign  engineering</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Allows for an early hardening of the power grid</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Allows for underground applications</a:t>
            </a:r>
          </a:p>
          <a:p>
            <a:endParaRPr lang="en-US" sz="19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D6B19F62-032A-4411-9C3C-2AA5357F9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0470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074"/>
    </mc:Choice>
    <mc:Fallback xmlns="">
      <p:transition spd="slow" advTm="2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3" name="Group 127">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9" name="Straight Connector 128">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2"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3" name="Isosceles Triangle 132">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4"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6"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Isosceles Triangle 136">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Isosceles Triangle 137">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54" name="Rectangle 139">
            <a:extLst>
              <a:ext uri="{FF2B5EF4-FFF2-40B4-BE49-F238E27FC236}">
                <a16:creationId xmlns:a16="http://schemas.microsoft.com/office/drawing/2014/main" id="{531A7071-A1E3-4ABD-9E3C-984F3F9D1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descr="Padlock on computer motherboard">
            <a:extLst>
              <a:ext uri="{FF2B5EF4-FFF2-40B4-BE49-F238E27FC236}">
                <a16:creationId xmlns:a16="http://schemas.microsoft.com/office/drawing/2014/main" id="{1A952D90-3E76-4015-952A-F49CD1A1FBBA}"/>
              </a:ext>
            </a:extLst>
          </p:cNvPr>
          <p:cNvPicPr>
            <a:picLocks noChangeAspect="1"/>
          </p:cNvPicPr>
          <p:nvPr/>
        </p:nvPicPr>
        <p:blipFill rotWithShape="1">
          <a:blip r:embed="rId4">
            <a:duotone>
              <a:schemeClr val="bg2">
                <a:shade val="45000"/>
                <a:satMod val="135000"/>
              </a:schemeClr>
              <a:prstClr val="white"/>
            </a:duotone>
            <a:alphaModFix amt="15000"/>
          </a:blip>
          <a:srcRect r="10999" b="-2"/>
          <a:stretch/>
        </p:blipFill>
        <p:spPr>
          <a:xfrm>
            <a:off x="-2381" y="-18520"/>
            <a:ext cx="9143999" cy="6858000"/>
          </a:xfrm>
          <a:prstGeom prst="rect">
            <a:avLst/>
          </a:prstGeom>
        </p:spPr>
      </p:pic>
      <p:grpSp>
        <p:nvGrpSpPr>
          <p:cNvPr id="142" name="Group 141">
            <a:extLst>
              <a:ext uri="{FF2B5EF4-FFF2-40B4-BE49-F238E27FC236}">
                <a16:creationId xmlns:a16="http://schemas.microsoft.com/office/drawing/2014/main" id="{D7450C65-F562-4A93-8E4C-2B1A1D6D1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3" name="Straight Connector 142">
              <a:extLst>
                <a:ext uri="{FF2B5EF4-FFF2-40B4-BE49-F238E27FC236}">
                  <a16:creationId xmlns:a16="http://schemas.microsoft.com/office/drawing/2014/main" id="{AF0563B9-ECBE-4965-97D7-9882F6A74B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D7E91126-5A58-4664-9FA6-5EC835C635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5" name="Rectangle 23">
              <a:extLst>
                <a:ext uri="{FF2B5EF4-FFF2-40B4-BE49-F238E27FC236}">
                  <a16:creationId xmlns:a16="http://schemas.microsoft.com/office/drawing/2014/main" id="{EF18AD9C-F20A-40DA-85EC-AE24CBA4C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5">
              <a:extLst>
                <a:ext uri="{FF2B5EF4-FFF2-40B4-BE49-F238E27FC236}">
                  <a16:creationId xmlns:a16="http://schemas.microsoft.com/office/drawing/2014/main" id="{5ED32872-350A-42F9-BACB-7E8FFE55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409006C-800B-4ECA-9974-89CBD0498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Rectangle 27">
              <a:extLst>
                <a:ext uri="{FF2B5EF4-FFF2-40B4-BE49-F238E27FC236}">
                  <a16:creationId xmlns:a16="http://schemas.microsoft.com/office/drawing/2014/main" id="{AA88B005-7B82-4ACE-B3D5-1BAD7E2A5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28">
              <a:extLst>
                <a:ext uri="{FF2B5EF4-FFF2-40B4-BE49-F238E27FC236}">
                  <a16:creationId xmlns:a16="http://schemas.microsoft.com/office/drawing/2014/main" id="{DC68DADB-A002-4B49-8932-F71D25B3F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29">
              <a:extLst>
                <a:ext uri="{FF2B5EF4-FFF2-40B4-BE49-F238E27FC236}">
                  <a16:creationId xmlns:a16="http://schemas.microsoft.com/office/drawing/2014/main" id="{63238F89-5D1B-4101-8493-5A72E178B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Isosceles Triangle 150">
              <a:extLst>
                <a:ext uri="{FF2B5EF4-FFF2-40B4-BE49-F238E27FC236}">
                  <a16:creationId xmlns:a16="http://schemas.microsoft.com/office/drawing/2014/main" id="{D4094520-ACA0-47DD-8EB5-084BD92E8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Isosceles Triangle 151">
              <a:extLst>
                <a:ext uri="{FF2B5EF4-FFF2-40B4-BE49-F238E27FC236}">
                  <a16:creationId xmlns:a16="http://schemas.microsoft.com/office/drawing/2014/main" id="{29E6287E-AD72-4AD3-981F-086045BCA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p:cNvSpPr>
            <a:spLocks noGrp="1"/>
          </p:cNvSpPr>
          <p:nvPr>
            <p:ph type="ctrTitle" idx="4294967295"/>
          </p:nvPr>
        </p:nvSpPr>
        <p:spPr>
          <a:xfrm>
            <a:off x="1782099" y="609600"/>
            <a:ext cx="6447501" cy="1320800"/>
          </a:xfrm>
        </p:spPr>
        <p:txBody>
          <a:bodyPr vert="horz" lIns="91440" tIns="45720" rIns="91440" bIns="45720" rtlCol="0" anchor="t">
            <a:normAutofit/>
          </a:bodyPr>
          <a:lstStyle/>
          <a:p>
            <a:r>
              <a:rPr lang="en-US" b="1" i="1" dirty="0"/>
              <a:t>       </a:t>
            </a:r>
            <a:r>
              <a:rPr lang="en-US" b="1" i="1" dirty="0">
                <a:solidFill>
                  <a:schemeClr val="accent2">
                    <a:lumMod val="60000"/>
                    <a:lumOff val="40000"/>
                  </a:schemeClr>
                </a:solidFill>
              </a:rPr>
              <a:t>Conclusions</a:t>
            </a:r>
          </a:p>
        </p:txBody>
      </p:sp>
      <p:sp>
        <p:nvSpPr>
          <p:cNvPr id="57" name="TextBox 56">
            <a:extLst>
              <a:ext uri="{FF2B5EF4-FFF2-40B4-BE49-F238E27FC236}">
                <a16:creationId xmlns:a16="http://schemas.microsoft.com/office/drawing/2014/main" id="{BF98CF94-7118-4B92-BE0B-705BD5E19120}"/>
              </a:ext>
            </a:extLst>
          </p:cNvPr>
          <p:cNvSpPr txBox="1"/>
          <p:nvPr/>
        </p:nvSpPr>
        <p:spPr>
          <a:xfrm>
            <a:off x="508000" y="1758027"/>
            <a:ext cx="7663665" cy="3880773"/>
          </a:xfrm>
          <a:prstGeom prst="rect">
            <a:avLst/>
          </a:prstGeom>
        </p:spPr>
        <p:txBody>
          <a:bodyPr vert="horz" lIns="91440" tIns="45720" rIns="91440" bIns="45720" rtlCol="0">
            <a:noAutofit/>
          </a:bodyPr>
          <a:lstStyle/>
          <a:p>
            <a:pPr>
              <a:lnSpc>
                <a:spcPct val="90000"/>
              </a:lnSpc>
              <a:spcBef>
                <a:spcPts val="1000"/>
              </a:spcBef>
              <a:buClr>
                <a:schemeClr val="accent1"/>
              </a:buClr>
              <a:buSzPct val="80000"/>
            </a:pPr>
            <a:r>
              <a:rPr lang="en-US" sz="2300" dirty="0">
                <a:solidFill>
                  <a:schemeClr val="tx1">
                    <a:lumMod val="75000"/>
                    <a:lumOff val="25000"/>
                  </a:schemeClr>
                </a:solidFill>
                <a:latin typeface="Calibri" panose="020F0502020204030204" pitchFamily="34" charset="0"/>
                <a:cs typeface="Calibri" panose="020F0502020204030204" pitchFamily="34" charset="0"/>
              </a:rPr>
              <a:t>SA inherent sturdiness and reliability become critical attributes under an EMP shock, avoiding dependance on vulnerable Command, Control and Protection Systems</a:t>
            </a:r>
          </a:p>
          <a:p>
            <a:pPr>
              <a:lnSpc>
                <a:spcPct val="90000"/>
              </a:lnSpc>
              <a:spcBef>
                <a:spcPts val="1000"/>
              </a:spcBef>
              <a:buClr>
                <a:schemeClr val="accent1"/>
              </a:buClr>
              <a:buSzPct val="80000"/>
              <a:buFont typeface="Wingdings 3" charset="2"/>
              <a:buChar char=""/>
            </a:pPr>
            <a:endParaRPr lang="en-US" sz="23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SzPct val="80000"/>
            </a:pPr>
            <a:r>
              <a:rPr lang="en-US" sz="2300" dirty="0">
                <a:solidFill>
                  <a:schemeClr val="tx1">
                    <a:lumMod val="75000"/>
                    <a:lumOff val="25000"/>
                  </a:schemeClr>
                </a:solidFill>
                <a:latin typeface="Calibri" panose="020F0502020204030204" pitchFamily="34" charset="0"/>
                <a:cs typeface="Calibri" panose="020F0502020204030204" pitchFamily="34" charset="0"/>
              </a:rPr>
              <a:t>As a self standing hardware-based solution it greatly reduces hacking vulnerability</a:t>
            </a:r>
          </a:p>
          <a:p>
            <a:pPr>
              <a:lnSpc>
                <a:spcPct val="90000"/>
              </a:lnSpc>
              <a:spcBef>
                <a:spcPts val="1000"/>
              </a:spcBef>
              <a:buClr>
                <a:schemeClr val="accent1"/>
              </a:buClr>
              <a:buSzPct val="80000"/>
              <a:buFont typeface="Wingdings 3" charset="2"/>
              <a:buChar char=""/>
            </a:pPr>
            <a:endParaRPr lang="en-US" sz="23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SzPct val="80000"/>
            </a:pPr>
            <a:r>
              <a:rPr lang="en-US" sz="2300" dirty="0">
                <a:solidFill>
                  <a:schemeClr val="tx1">
                    <a:lumMod val="75000"/>
                    <a:lumOff val="25000"/>
                  </a:schemeClr>
                </a:solidFill>
                <a:latin typeface="Calibri" panose="020F0502020204030204" pitchFamily="34" charset="0"/>
                <a:cs typeface="Calibri" panose="020F0502020204030204" pitchFamily="34" charset="0"/>
              </a:rPr>
              <a:t>No rationale can be found to warrant additional components </a:t>
            </a:r>
          </a:p>
          <a:p>
            <a:pPr>
              <a:lnSpc>
                <a:spcPct val="90000"/>
              </a:lnSpc>
              <a:spcBef>
                <a:spcPts val="1000"/>
              </a:spcBef>
              <a:buClr>
                <a:schemeClr val="accent1"/>
              </a:buClr>
              <a:buSzPct val="80000"/>
              <a:buFont typeface="Wingdings 3" charset="2"/>
              <a:buChar char=""/>
            </a:pPr>
            <a:endParaRPr lang="en-US" sz="2300"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SzPct val="80000"/>
            </a:pPr>
            <a:r>
              <a:rPr lang="en-US" sz="2300" dirty="0">
                <a:solidFill>
                  <a:schemeClr val="tx1">
                    <a:lumMod val="75000"/>
                    <a:lumOff val="25000"/>
                  </a:schemeClr>
                </a:solidFill>
                <a:latin typeface="Calibri" panose="020F0502020204030204" pitchFamily="34" charset="0"/>
                <a:cs typeface="Calibri" panose="020F0502020204030204" pitchFamily="34" charset="0"/>
              </a:rPr>
              <a:t>Surge-arrester neutral grounding for GIC suppression proved to pose no discernible collateral risk to the integrity of the power transformer</a:t>
            </a:r>
          </a:p>
        </p:txBody>
      </p:sp>
      <p:sp>
        <p:nvSpPr>
          <p:cNvPr id="68" name="TextBox 67">
            <a:extLst>
              <a:ext uri="{FF2B5EF4-FFF2-40B4-BE49-F238E27FC236}">
                <a16:creationId xmlns:a16="http://schemas.microsoft.com/office/drawing/2014/main" id="{711B5D03-25B1-4B4F-A038-E8D18F63A2F8}"/>
              </a:ext>
            </a:extLst>
          </p:cNvPr>
          <p:cNvSpPr txBox="1"/>
          <p:nvPr/>
        </p:nvSpPr>
        <p:spPr>
          <a:xfrm>
            <a:off x="508000" y="2160589"/>
            <a:ext cx="6447501"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
        <p:nvSpPr>
          <p:cNvPr id="27" name="TextBox 26">
            <a:extLst>
              <a:ext uri="{FF2B5EF4-FFF2-40B4-BE49-F238E27FC236}">
                <a16:creationId xmlns:a16="http://schemas.microsoft.com/office/drawing/2014/main" id="{EEDDE7B1-D551-4F4B-8F13-B4B8DF91CF0B}"/>
              </a:ext>
            </a:extLst>
          </p:cNvPr>
          <p:cNvSpPr txBox="1"/>
          <p:nvPr/>
        </p:nvSpPr>
        <p:spPr>
          <a:xfrm>
            <a:off x="732393" y="1164909"/>
            <a:ext cx="6447501"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
        <p:nvSpPr>
          <p:cNvPr id="2" name="Rectangle 1"/>
          <p:cNvSpPr/>
          <p:nvPr/>
        </p:nvSpPr>
        <p:spPr>
          <a:xfrm>
            <a:off x="4587063" y="609601"/>
            <a:ext cx="4133472"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p:txBody>
      </p:sp>
      <p:pic>
        <p:nvPicPr>
          <p:cNvPr id="4" name="Audio 3">
            <a:hlinkClick r:id="" action="ppaction://media"/>
            <a:extLst>
              <a:ext uri="{FF2B5EF4-FFF2-40B4-BE49-F238E27FC236}">
                <a16:creationId xmlns:a16="http://schemas.microsoft.com/office/drawing/2014/main" id="{D74BE474-7FBA-4866-84D0-52A27182BD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9145735"/>
      </p:ext>
    </p:extLst>
  </p:cSld>
  <p:clrMapOvr>
    <a:masterClrMapping/>
  </p:clrMapOvr>
  <mc:AlternateContent xmlns:mc="http://schemas.openxmlformats.org/markup-compatibility/2006" xmlns:p14="http://schemas.microsoft.com/office/powerpoint/2010/main">
    <mc:Choice Requires="p14">
      <p:transition spd="slow" p14:dur="2000" advTm="33459"/>
    </mc:Choice>
    <mc:Fallback xmlns="">
      <p:transition spd="slow" advTm="3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3" name="Straight Connector 42">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4" name="Rectangle 53">
            <a:extLst>
              <a:ext uri="{FF2B5EF4-FFF2-40B4-BE49-F238E27FC236}">
                <a16:creationId xmlns:a16="http://schemas.microsoft.com/office/drawing/2014/main" id="{531A7071-A1E3-4ABD-9E3C-984F3F9D1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Sphere of mesh and nodes">
            <a:extLst>
              <a:ext uri="{FF2B5EF4-FFF2-40B4-BE49-F238E27FC236}">
                <a16:creationId xmlns:a16="http://schemas.microsoft.com/office/drawing/2014/main" id="{9444E31A-7550-4E77-BA69-95868BCA79B2}"/>
              </a:ext>
            </a:extLst>
          </p:cNvPr>
          <p:cNvPicPr>
            <a:picLocks noChangeAspect="1"/>
          </p:cNvPicPr>
          <p:nvPr/>
        </p:nvPicPr>
        <p:blipFill rotWithShape="1">
          <a:blip r:embed="rId4">
            <a:duotone>
              <a:schemeClr val="bg2">
                <a:shade val="45000"/>
                <a:satMod val="135000"/>
              </a:schemeClr>
              <a:prstClr val="white"/>
            </a:duotone>
            <a:alphaModFix amt="15000"/>
          </a:blip>
          <a:srcRect/>
          <a:stretch/>
        </p:blipFill>
        <p:spPr>
          <a:xfrm>
            <a:off x="152400" y="-252413"/>
            <a:ext cx="9143999" cy="6858000"/>
          </a:xfrm>
          <a:prstGeom prst="rect">
            <a:avLst/>
          </a:prstGeom>
        </p:spPr>
      </p:pic>
      <p:grpSp>
        <p:nvGrpSpPr>
          <p:cNvPr id="56" name="Group 55">
            <a:extLst>
              <a:ext uri="{FF2B5EF4-FFF2-40B4-BE49-F238E27FC236}">
                <a16:creationId xmlns:a16="http://schemas.microsoft.com/office/drawing/2014/main" id="{D7450C65-F562-4A93-8E4C-2B1A1D6D1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7" name="Straight Connector 56">
              <a:extLst>
                <a:ext uri="{FF2B5EF4-FFF2-40B4-BE49-F238E27FC236}">
                  <a16:creationId xmlns:a16="http://schemas.microsoft.com/office/drawing/2014/main" id="{AF0563B9-ECBE-4965-97D7-9882F6A74B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7E91126-5A58-4664-9FA6-5EC835C635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F18AD9C-F20A-40DA-85EC-AE24CBA4C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5ED32872-350A-42F9-BACB-7E8FFE55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C409006C-800B-4ECA-9974-89CBD0498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AA88B005-7B82-4ACE-B3D5-1BAD7E2A5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8">
              <a:extLst>
                <a:ext uri="{FF2B5EF4-FFF2-40B4-BE49-F238E27FC236}">
                  <a16:creationId xmlns:a16="http://schemas.microsoft.com/office/drawing/2014/main" id="{DC68DADB-A002-4B49-8932-F71D25B3F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9">
              <a:extLst>
                <a:ext uri="{FF2B5EF4-FFF2-40B4-BE49-F238E27FC236}">
                  <a16:creationId xmlns:a16="http://schemas.microsoft.com/office/drawing/2014/main" id="{63238F89-5D1B-4101-8493-5A72E178B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D4094520-ACA0-47DD-8EB5-084BD92E8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29E6287E-AD72-4AD3-981F-086045BCA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TextBox 34">
            <a:extLst>
              <a:ext uri="{FF2B5EF4-FFF2-40B4-BE49-F238E27FC236}">
                <a16:creationId xmlns:a16="http://schemas.microsoft.com/office/drawing/2014/main" id="{5737E248-E854-46D6-8AFD-673D959F35D7}"/>
              </a:ext>
            </a:extLst>
          </p:cNvPr>
          <p:cNvSpPr txBox="1"/>
          <p:nvPr/>
        </p:nvSpPr>
        <p:spPr>
          <a:xfrm>
            <a:off x="1240814" y="1414575"/>
            <a:ext cx="6447501" cy="1320800"/>
          </a:xfrm>
          <a:prstGeom prst="rect">
            <a:avLst/>
          </a:prstGeom>
        </p:spPr>
        <p:txBody>
          <a:bodyPr vert="horz" lIns="91440" tIns="45720" rIns="91440" bIns="45720" rtlCol="0" anchor="t">
            <a:normAutofit/>
          </a:bodyPr>
          <a:lstStyle/>
          <a:p>
            <a:pPr marL="0" marR="0">
              <a:spcBef>
                <a:spcPct val="0"/>
              </a:spcBef>
              <a:spcAft>
                <a:spcPts val="800"/>
              </a:spcAft>
            </a:pPr>
            <a:r>
              <a:rPr lang="en-US" sz="4000" b="1" i="1" dirty="0">
                <a:solidFill>
                  <a:schemeClr val="accent2">
                    <a:lumMod val="60000"/>
                    <a:lumOff val="40000"/>
                  </a:schemeClr>
                </a:solidFill>
                <a:effectLst/>
                <a:latin typeface="+mj-lt"/>
                <a:ea typeface="+mj-ea"/>
                <a:cs typeface="+mj-cs"/>
              </a:rPr>
              <a:t>Final Conclusion</a:t>
            </a:r>
          </a:p>
        </p:txBody>
      </p:sp>
      <p:sp>
        <p:nvSpPr>
          <p:cNvPr id="5" name="TextBox 4">
            <a:extLst>
              <a:ext uri="{FF2B5EF4-FFF2-40B4-BE49-F238E27FC236}">
                <a16:creationId xmlns:a16="http://schemas.microsoft.com/office/drawing/2014/main" id="{123F6974-2415-45E0-B6E2-426A7456F987}"/>
              </a:ext>
            </a:extLst>
          </p:cNvPr>
          <p:cNvSpPr txBox="1"/>
          <p:nvPr/>
        </p:nvSpPr>
        <p:spPr>
          <a:xfrm>
            <a:off x="717550" y="2862927"/>
            <a:ext cx="6447501" cy="3880773"/>
          </a:xfrm>
          <a:prstGeom prst="rect">
            <a:avLst/>
          </a:prstGeom>
        </p:spPr>
        <p:txBody>
          <a:bodyPr vert="horz" lIns="91440" tIns="45720" rIns="91440" bIns="45720" rtlCol="0">
            <a:normAutofit/>
          </a:bodyPr>
          <a:lstStyle/>
          <a:p>
            <a:pPr>
              <a:spcBef>
                <a:spcPts val="1000"/>
              </a:spcBef>
              <a:buClr>
                <a:schemeClr val="accent1"/>
              </a:buClr>
              <a:buSzPct val="80000"/>
            </a:pPr>
            <a:r>
              <a:rPr lang="en-US" sz="2800" dirty="0">
                <a:solidFill>
                  <a:schemeClr val="tx1">
                    <a:lumMod val="75000"/>
                    <a:lumOff val="25000"/>
                  </a:schemeClr>
                </a:solidFill>
                <a:latin typeface="Calibri" panose="020F0502020204030204" pitchFamily="34" charset="0"/>
                <a:cs typeface="Calibri" panose="020F0502020204030204" pitchFamily="34" charset="0"/>
              </a:rPr>
              <a:t>A novel concept is submitted for consideration as a definite option to achieve a prompt hardening of our most critical infrastructure in a cost-effective manner</a:t>
            </a: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R="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marR="0" indent="-342900">
              <a:spcBef>
                <a:spcPts val="1000"/>
              </a:spcBef>
              <a:buClr>
                <a:schemeClr val="accent1"/>
              </a:buClr>
              <a:buSzPct val="80000"/>
              <a:buFont typeface="Wingdings 3" charset="2"/>
              <a:buChar char=""/>
            </a:pPr>
            <a:endParaRPr lang="en-US" i="0" dirty="0">
              <a:solidFill>
                <a:schemeClr val="tx1">
                  <a:lumMod val="75000"/>
                  <a:lumOff val="25000"/>
                </a:schemeClr>
              </a:solidFill>
              <a:effectLst/>
            </a:endParaRPr>
          </a:p>
          <a:p>
            <a:pPr marL="342900" marR="0" indent="-342900">
              <a:spcBef>
                <a:spcPts val="1000"/>
              </a:spcBef>
              <a:buClr>
                <a:schemeClr val="accent1"/>
              </a:buClr>
              <a:buSzPct val="80000"/>
              <a:buFont typeface="Wingdings 3" charset="2"/>
              <a:buChar char=""/>
            </a:pPr>
            <a:endParaRPr lang="en-US" dirty="0">
              <a:solidFill>
                <a:schemeClr val="tx1">
                  <a:lumMod val="75000"/>
                  <a:lumOff val="25000"/>
                </a:schemeClr>
              </a:solidFill>
              <a:effectLst/>
            </a:endParaRPr>
          </a:p>
        </p:txBody>
      </p:sp>
      <p:pic>
        <p:nvPicPr>
          <p:cNvPr id="2" name="Audio 1">
            <a:hlinkClick r:id="" action="ppaction://media"/>
            <a:extLst>
              <a:ext uri="{FF2B5EF4-FFF2-40B4-BE49-F238E27FC236}">
                <a16:creationId xmlns:a16="http://schemas.microsoft.com/office/drawing/2014/main" id="{10A26BCA-9738-4C00-92FA-AFFF6071C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9401227"/>
      </p:ext>
    </p:extLst>
  </p:cSld>
  <p:clrMapOvr>
    <a:masterClrMapping/>
  </p:clrMapOvr>
  <mc:AlternateContent xmlns:mc="http://schemas.openxmlformats.org/markup-compatibility/2006" xmlns:p14="http://schemas.microsoft.com/office/powerpoint/2010/main">
    <mc:Choice Requires="p14">
      <p:transition spd="slow" p14:dur="2000" advTm="14170"/>
    </mc:Choice>
    <mc:Fallback xmlns="">
      <p:transition spd="slow" advTm="1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5737E248-E854-46D6-8AFD-673D959F35D7}"/>
              </a:ext>
            </a:extLst>
          </p:cNvPr>
          <p:cNvSpPr txBox="1"/>
          <p:nvPr/>
        </p:nvSpPr>
        <p:spPr>
          <a:xfrm>
            <a:off x="4419600" y="1193800"/>
            <a:ext cx="2802951" cy="1320800"/>
          </a:xfrm>
          <a:prstGeom prst="rect">
            <a:avLst/>
          </a:prstGeom>
        </p:spPr>
        <p:txBody>
          <a:bodyPr vert="horz" lIns="91440" tIns="45720" rIns="91440" bIns="45720" rtlCol="0" anchor="t">
            <a:normAutofit/>
          </a:bodyPr>
          <a:lstStyle/>
          <a:p>
            <a:pPr marL="0" marR="0">
              <a:spcBef>
                <a:spcPct val="0"/>
              </a:spcBef>
              <a:spcAft>
                <a:spcPts val="800"/>
              </a:spcAft>
            </a:pPr>
            <a:r>
              <a:rPr lang="en-US" sz="3600" b="1" i="1" dirty="0">
                <a:solidFill>
                  <a:schemeClr val="accent2">
                    <a:lumMod val="60000"/>
                    <a:lumOff val="40000"/>
                  </a:schemeClr>
                </a:solidFill>
                <a:effectLst/>
                <a:latin typeface="+mj-lt"/>
                <a:ea typeface="+mj-ea"/>
                <a:cs typeface="+mj-cs"/>
              </a:rPr>
              <a:t>Resilient Grids LLC </a:t>
            </a:r>
          </a:p>
        </p:txBody>
      </p:sp>
      <p:sp>
        <p:nvSpPr>
          <p:cNvPr id="5" name="TextBox 4">
            <a:extLst>
              <a:ext uri="{FF2B5EF4-FFF2-40B4-BE49-F238E27FC236}">
                <a16:creationId xmlns:a16="http://schemas.microsoft.com/office/drawing/2014/main" id="{123F6974-2415-45E0-B6E2-426A7456F987}"/>
              </a:ext>
            </a:extLst>
          </p:cNvPr>
          <p:cNvSpPr txBox="1"/>
          <p:nvPr/>
        </p:nvSpPr>
        <p:spPr>
          <a:xfrm>
            <a:off x="4046220" y="3276600"/>
            <a:ext cx="3048329" cy="3880773"/>
          </a:xfrm>
          <a:prstGeom prst="rect">
            <a:avLst/>
          </a:prstGeom>
        </p:spPr>
        <p:txBody>
          <a:bodyPr vert="horz" lIns="91440" tIns="45720" rIns="91440" bIns="45720" rtlCol="0">
            <a:normAutofit/>
          </a:bodyPr>
          <a:lstStyle/>
          <a:p>
            <a:pPr>
              <a:spcBef>
                <a:spcPts val="1000"/>
              </a:spcBef>
              <a:buClr>
                <a:schemeClr val="accent1"/>
              </a:buClr>
              <a:buSzPct val="80000"/>
            </a:pPr>
            <a:r>
              <a:rPr lang="en-US" sz="2000" i="0" dirty="0">
                <a:solidFill>
                  <a:schemeClr val="tx1">
                    <a:lumMod val="75000"/>
                    <a:lumOff val="25000"/>
                  </a:schemeClr>
                </a:solidFill>
                <a:effectLst/>
                <a:latin typeface="Arial" panose="020B0604020202020204" pitchFamily="34" charset="0"/>
                <a:cs typeface="Arial" panose="020B0604020202020204" pitchFamily="34" charset="0"/>
              </a:rPr>
              <a:t>For more information and in-depth technical developments visit our site:</a:t>
            </a:r>
          </a:p>
          <a:p>
            <a:pPr marL="342900" indent="-342900">
              <a:spcBef>
                <a:spcPts val="1000"/>
              </a:spcBef>
              <a:buClr>
                <a:schemeClr val="accent1"/>
              </a:buClr>
              <a:buSzPct val="80000"/>
              <a:buFont typeface="Wingdings 3" charset="2"/>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a:spcBef>
                <a:spcPts val="1000"/>
              </a:spcBef>
              <a:buClr>
                <a:schemeClr val="accent1"/>
              </a:buClr>
              <a:buSzPct val="80000"/>
            </a:pPr>
            <a:r>
              <a:rPr lang="en-US" sz="2000" dirty="0">
                <a:solidFill>
                  <a:schemeClr val="tx1">
                    <a:lumMod val="75000"/>
                    <a:lumOff val="25000"/>
                  </a:schemeClr>
                </a:solidFill>
                <a:latin typeface="Arial" panose="020B0604020202020204" pitchFamily="34" charset="0"/>
                <a:cs typeface="Arial" panose="020B0604020202020204" pitchFamily="34" charset="0"/>
              </a:rPr>
              <a:t>Resilientgrids.com</a:t>
            </a: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R="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marR="0" indent="-342900">
              <a:spcBef>
                <a:spcPts val="1000"/>
              </a:spcBef>
              <a:buClr>
                <a:schemeClr val="accent1"/>
              </a:buClr>
              <a:buSzPct val="80000"/>
              <a:buFont typeface="Wingdings 3" charset="2"/>
              <a:buChar char=""/>
            </a:pPr>
            <a:endParaRPr lang="en-US" i="0" dirty="0">
              <a:solidFill>
                <a:schemeClr val="tx1">
                  <a:lumMod val="75000"/>
                  <a:lumOff val="25000"/>
                </a:schemeClr>
              </a:solidFill>
              <a:effectLst/>
            </a:endParaRPr>
          </a:p>
          <a:p>
            <a:pPr marL="342900" marR="0" indent="-342900">
              <a:spcBef>
                <a:spcPts val="1000"/>
              </a:spcBef>
              <a:buClr>
                <a:schemeClr val="accent1"/>
              </a:buClr>
              <a:buSzPct val="80000"/>
              <a:buFont typeface="Wingdings 3" charset="2"/>
              <a:buChar char=""/>
            </a:pPr>
            <a:endParaRPr lang="en-US" dirty="0">
              <a:solidFill>
                <a:schemeClr val="tx1">
                  <a:lumMod val="75000"/>
                  <a:lumOff val="25000"/>
                </a:schemeClr>
              </a:solidFill>
              <a:effectLst/>
            </a:endParaRPr>
          </a:p>
        </p:txBody>
      </p:sp>
      <p:pic>
        <p:nvPicPr>
          <p:cNvPr id="37" name="Picture 36" descr="Sphere of mesh and nodes">
            <a:extLst>
              <a:ext uri="{FF2B5EF4-FFF2-40B4-BE49-F238E27FC236}">
                <a16:creationId xmlns:a16="http://schemas.microsoft.com/office/drawing/2014/main" id="{9444E31A-7550-4E77-BA69-95868BCA79B2}"/>
              </a:ext>
            </a:extLst>
          </p:cNvPr>
          <p:cNvPicPr>
            <a:picLocks noChangeAspect="1"/>
          </p:cNvPicPr>
          <p:nvPr/>
        </p:nvPicPr>
        <p:blipFill rotWithShape="1">
          <a:blip r:embed="rId2"/>
          <a:srcRect l="43369" r="12381"/>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73943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2C28E-609D-4A12-BBE2-877801F378DC}"/>
              </a:ext>
            </a:extLst>
          </p:cNvPr>
          <p:cNvSpPr txBox="1"/>
          <p:nvPr/>
        </p:nvSpPr>
        <p:spPr>
          <a:xfrm>
            <a:off x="716638" y="905621"/>
            <a:ext cx="2882531" cy="5175624"/>
          </a:xfrm>
          <a:prstGeom prst="rect">
            <a:avLst/>
          </a:prstGeom>
        </p:spPr>
        <p:txBody>
          <a:bodyPr vert="horz" lIns="91440" tIns="45720" rIns="91440" bIns="45720" rtlCol="0" anchor="ctr">
            <a:normAutofit/>
          </a:bodyPr>
          <a:lstStyle/>
          <a:p>
            <a:pPr>
              <a:spcBef>
                <a:spcPct val="0"/>
              </a:spcBef>
              <a:spcAft>
                <a:spcPts val="600"/>
              </a:spcAft>
            </a:pPr>
            <a:r>
              <a:rPr lang="en-US" sz="4000" b="1" i="1" dirty="0">
                <a:solidFill>
                  <a:schemeClr val="accent2">
                    <a:lumMod val="60000"/>
                    <a:lumOff val="40000"/>
                  </a:schemeClr>
                </a:solidFill>
                <a:latin typeface="+mj-lt"/>
                <a:ea typeface="+mj-ea"/>
                <a:cs typeface="+mj-cs"/>
              </a:rPr>
              <a:t>EMP</a:t>
            </a:r>
            <a:r>
              <a:rPr lang="en-US" sz="4000" b="1" i="1" dirty="0">
                <a:solidFill>
                  <a:srgbClr val="92D050"/>
                </a:solidFill>
                <a:latin typeface="+mj-lt"/>
                <a:ea typeface="+mj-ea"/>
                <a:cs typeface="+mj-cs"/>
              </a:rPr>
              <a:t> State of the Art</a:t>
            </a:r>
          </a:p>
        </p:txBody>
      </p:sp>
      <p:sp>
        <p:nvSpPr>
          <p:cNvPr id="5" name="TextBox 4">
            <a:extLst>
              <a:ext uri="{FF2B5EF4-FFF2-40B4-BE49-F238E27FC236}">
                <a16:creationId xmlns:a16="http://schemas.microsoft.com/office/drawing/2014/main" id="{9BF1B645-3DBA-405E-A859-AFC876FC1456}"/>
              </a:ext>
            </a:extLst>
          </p:cNvPr>
          <p:cNvSpPr txBox="1"/>
          <p:nvPr/>
        </p:nvSpPr>
        <p:spPr>
          <a:xfrm>
            <a:off x="4114800" y="920376"/>
            <a:ext cx="3710804" cy="5175624"/>
          </a:xfrm>
          <a:prstGeom prst="rect">
            <a:avLst/>
          </a:prstGeom>
        </p:spPr>
        <p:txBody>
          <a:bodyPr vert="horz" lIns="91440" tIns="45720" rIns="91440" bIns="45720" rtlCol="0" anchor="ctr">
            <a:normAutofit/>
          </a:bodyPr>
          <a:lstStyle/>
          <a:p>
            <a:pPr marL="0" marR="0">
              <a:spcBef>
                <a:spcPts val="1000"/>
              </a:spcBef>
              <a:buClr>
                <a:schemeClr val="accent1"/>
              </a:buClr>
              <a:buSzPct val="80000"/>
            </a:pPr>
            <a:r>
              <a:rPr lang="en-US" sz="3200" dirty="0">
                <a:latin typeface="Calibri" panose="020F0502020204030204" pitchFamily="34" charset="0"/>
                <a:cs typeface="Calibri" panose="020F0502020204030204" pitchFamily="34" charset="0"/>
              </a:rPr>
              <a:t>Substantial Gaps in EMP Knowledge </a:t>
            </a:r>
            <a:endParaRPr lang="en-US" sz="3200" i="1"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AE516C8-70F0-4934-A00C-E05F73BCCE45}"/>
              </a:ext>
            </a:extLst>
          </p:cNvPr>
          <p:cNvSpPr txBox="1"/>
          <p:nvPr/>
        </p:nvSpPr>
        <p:spPr>
          <a:xfrm>
            <a:off x="4649439" y="2492139"/>
            <a:ext cx="4512280" cy="3908661"/>
          </a:xfrm>
          <a:prstGeom prst="rect">
            <a:avLst/>
          </a:prstGeom>
        </p:spPr>
        <p:txBody>
          <a:bodyPr vert="horz" lIns="91440" tIns="45720" rIns="91440" bIns="45720" rtlCol="0" anchor="ctr">
            <a:normAutofit/>
          </a:bodyPr>
          <a:lstStyle/>
          <a:p>
            <a:pPr marL="0" marR="0">
              <a:spcBef>
                <a:spcPts val="1000"/>
              </a:spcBef>
              <a:buClr>
                <a:schemeClr val="accent1"/>
              </a:buClr>
              <a:buSzPct val="80000"/>
            </a:pPr>
            <a:endParaRPr lang="en-US" dirty="0">
              <a:solidFill>
                <a:schemeClr val="bg1"/>
              </a:solidFill>
              <a:effectLst/>
            </a:endParaRPr>
          </a:p>
        </p:txBody>
      </p:sp>
      <p:pic>
        <p:nvPicPr>
          <p:cNvPr id="2" name="Audio 1">
            <a:hlinkClick r:id="" action="ppaction://media"/>
            <a:extLst>
              <a:ext uri="{FF2B5EF4-FFF2-40B4-BE49-F238E27FC236}">
                <a16:creationId xmlns:a16="http://schemas.microsoft.com/office/drawing/2014/main" id="{4E8F84BF-148C-494D-B010-F89C40EDDC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2572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223"/>
    </mc:Choice>
    <mc:Fallback xmlns="">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B68EE-DBCB-4216-BF6D-C47238917DE8}"/>
              </a:ext>
            </a:extLst>
          </p:cNvPr>
          <p:cNvSpPr txBox="1"/>
          <p:nvPr/>
        </p:nvSpPr>
        <p:spPr>
          <a:xfrm>
            <a:off x="533400" y="859945"/>
            <a:ext cx="3497505" cy="5138110"/>
          </a:xfrm>
          <a:prstGeom prst="rect">
            <a:avLst/>
          </a:prstGeom>
        </p:spPr>
        <p:txBody>
          <a:bodyPr vert="horz" lIns="91440" tIns="45720" rIns="91440" bIns="45720" rtlCol="0" anchor="ctr">
            <a:normAutofit/>
          </a:bodyPr>
          <a:lstStyle/>
          <a:p>
            <a:pPr>
              <a:spcBef>
                <a:spcPct val="0"/>
              </a:spcBef>
              <a:spcAft>
                <a:spcPts val="800"/>
              </a:spcAft>
            </a:pPr>
            <a:r>
              <a:rPr lang="en-US" sz="3700" b="1" i="1" dirty="0">
                <a:solidFill>
                  <a:schemeClr val="accent2">
                    <a:lumMod val="60000"/>
                    <a:lumOff val="40000"/>
                  </a:schemeClr>
                </a:solidFill>
                <a:effectLst/>
                <a:latin typeface="+mj-lt"/>
                <a:ea typeface="+mj-ea"/>
                <a:cs typeface="+mj-cs"/>
              </a:rPr>
              <a:t>Assumptions </a:t>
            </a:r>
            <a:r>
              <a:rPr lang="en-US" sz="3700" b="1" i="1" dirty="0">
                <a:solidFill>
                  <a:schemeClr val="accent2">
                    <a:lumMod val="60000"/>
                    <a:lumOff val="40000"/>
                  </a:schemeClr>
                </a:solidFill>
                <a:latin typeface="+mj-lt"/>
                <a:ea typeface="+mj-ea"/>
                <a:cs typeface="+mj-cs"/>
              </a:rPr>
              <a:t>in Solar-GMD </a:t>
            </a:r>
            <a:r>
              <a:rPr lang="en-US" sz="3700" b="1" i="1" dirty="0">
                <a:solidFill>
                  <a:schemeClr val="accent2">
                    <a:lumMod val="60000"/>
                    <a:lumOff val="40000"/>
                  </a:schemeClr>
                </a:solidFill>
                <a:effectLst/>
                <a:latin typeface="+mj-lt"/>
                <a:ea typeface="+mj-ea"/>
                <a:cs typeface="+mj-cs"/>
              </a:rPr>
              <a:t>Mitigation</a:t>
            </a:r>
          </a:p>
        </p:txBody>
      </p:sp>
      <p:graphicFrame>
        <p:nvGraphicFramePr>
          <p:cNvPr id="7" name="TextBox 4">
            <a:extLst>
              <a:ext uri="{FF2B5EF4-FFF2-40B4-BE49-F238E27FC236}">
                <a16:creationId xmlns:a16="http://schemas.microsoft.com/office/drawing/2014/main" id="{4C727715-B092-4269-A2F3-0454EA12329F}"/>
              </a:ext>
            </a:extLst>
          </p:cNvPr>
          <p:cNvGraphicFramePr/>
          <p:nvPr>
            <p:extLst>
              <p:ext uri="{D42A27DB-BD31-4B8C-83A1-F6EECF244321}">
                <p14:modId xmlns:p14="http://schemas.microsoft.com/office/powerpoint/2010/main" val="973676961"/>
              </p:ext>
            </p:extLst>
          </p:nvPr>
        </p:nvGraphicFramePr>
        <p:xfrm>
          <a:off x="4063562" y="1066800"/>
          <a:ext cx="4081201" cy="5175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4FCC4C5-9C11-46E2-B646-EC3B8F3C685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3202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823"/>
    </mc:Choice>
    <mc:Fallback xmlns="">
      <p:transition spd="slow" advTm="1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1430" y="1093601"/>
            <a:ext cx="3802045" cy="5175624"/>
          </a:xfrm>
          <a:prstGeom prst="rect">
            <a:avLst/>
          </a:prstGeom>
        </p:spPr>
        <p:txBody>
          <a:bodyPr vert="horz" lIns="91440" tIns="45720" rIns="91440" bIns="45720" rtlCol="0" anchor="ctr">
            <a:normAutofit/>
          </a:bodyPr>
          <a:lstStyle/>
          <a:p>
            <a:pPr marL="0" marR="0">
              <a:spcBef>
                <a:spcPct val="0"/>
              </a:spcBef>
              <a:spcAft>
                <a:spcPts val="600"/>
              </a:spcAft>
            </a:pPr>
            <a:r>
              <a:rPr lang="en-US" sz="3500" b="1" i="1" dirty="0">
                <a:solidFill>
                  <a:schemeClr val="accent2">
                    <a:lumMod val="60000"/>
                    <a:lumOff val="40000"/>
                  </a:schemeClr>
                </a:solidFill>
                <a:latin typeface="+mj-lt"/>
                <a:ea typeface="+mj-ea"/>
                <a:cs typeface="+mj-cs"/>
              </a:rPr>
              <a:t>Key Differences Between Solar GMD and EMP E3</a:t>
            </a:r>
          </a:p>
        </p:txBody>
      </p:sp>
      <p:sp>
        <p:nvSpPr>
          <p:cNvPr id="27" name="TextBox 26">
            <a:extLst>
              <a:ext uri="{FF2B5EF4-FFF2-40B4-BE49-F238E27FC236}">
                <a16:creationId xmlns:a16="http://schemas.microsoft.com/office/drawing/2014/main" id="{E50E78EC-0F3D-4E75-997D-F943047A9DE0}"/>
              </a:ext>
            </a:extLst>
          </p:cNvPr>
          <p:cNvSpPr txBox="1"/>
          <p:nvPr/>
        </p:nvSpPr>
        <p:spPr>
          <a:xfrm>
            <a:off x="4649816" y="2267243"/>
            <a:ext cx="4240462" cy="4572000"/>
          </a:xfrm>
          <a:prstGeom prst="rect">
            <a:avLst/>
          </a:prstGeom>
        </p:spPr>
        <p:txBody>
          <a:bodyPr vert="horz" lIns="91440" tIns="45720" rIns="91440" bIns="45720" rtlCol="0" anchor="ctr">
            <a:normAutofit fontScale="32500" lnSpcReduction="20000"/>
          </a:bodyPr>
          <a:lstStyle/>
          <a:p>
            <a:pPr>
              <a:spcBef>
                <a:spcPts val="1000"/>
              </a:spcBef>
              <a:buClr>
                <a:schemeClr val="accent1"/>
              </a:buClr>
              <a:buSzPct val="80000"/>
            </a:pPr>
            <a:r>
              <a:rPr lang="en-US" sz="6200" dirty="0">
                <a:latin typeface="Arial" panose="020B0604020202020204" pitchFamily="34" charset="0"/>
                <a:cs typeface="Arial" panose="020B0604020202020204" pitchFamily="34" charset="0"/>
              </a:rPr>
              <a:t>Ample time for Solar-Storm alerts</a:t>
            </a:r>
          </a:p>
          <a:p>
            <a:pPr>
              <a:spcBef>
                <a:spcPts val="1000"/>
              </a:spcBef>
              <a:buClr>
                <a:schemeClr val="accent1"/>
              </a:buClr>
              <a:buSzPct val="80000"/>
            </a:pPr>
            <a:endParaRPr lang="en-US" sz="6200" dirty="0">
              <a:latin typeface="Arial" panose="020B0604020202020204" pitchFamily="34" charset="0"/>
              <a:cs typeface="Arial" panose="020B0604020202020204" pitchFamily="34" charset="0"/>
            </a:endParaRPr>
          </a:p>
          <a:p>
            <a:pPr>
              <a:spcBef>
                <a:spcPts val="1000"/>
              </a:spcBef>
              <a:buClr>
                <a:schemeClr val="accent1"/>
              </a:buClr>
              <a:buSzPct val="80000"/>
            </a:pPr>
            <a:r>
              <a:rPr lang="en-US" sz="6200" dirty="0">
                <a:latin typeface="Arial" panose="020B0604020202020204" pitchFamily="34" charset="0"/>
                <a:cs typeface="Arial" panose="020B0604020202020204" pitchFamily="34" charset="0"/>
              </a:rPr>
              <a:t>EMP E3, basically no alerts for a minimal preparation; window of  minutes to set any operational procedures</a:t>
            </a:r>
          </a:p>
          <a:p>
            <a:pPr>
              <a:spcBef>
                <a:spcPts val="1000"/>
              </a:spcBef>
              <a:buClr>
                <a:schemeClr val="accent1"/>
              </a:buClr>
              <a:buSzPct val="80000"/>
            </a:pPr>
            <a:endParaRPr lang="en-US" sz="6200" dirty="0">
              <a:latin typeface="Arial" panose="020B0604020202020204" pitchFamily="34" charset="0"/>
              <a:cs typeface="Arial" panose="020B0604020202020204" pitchFamily="34" charset="0"/>
            </a:endParaRPr>
          </a:p>
          <a:p>
            <a:pPr>
              <a:spcBef>
                <a:spcPts val="1000"/>
              </a:spcBef>
              <a:buClr>
                <a:schemeClr val="accent1"/>
              </a:buClr>
              <a:buSzPct val="80000"/>
            </a:pPr>
            <a:r>
              <a:rPr lang="en-US" sz="6200" dirty="0">
                <a:latin typeface="Arial" panose="020B0604020202020204" pitchFamily="34" charset="0"/>
                <a:cs typeface="Arial" panose="020B0604020202020204" pitchFamily="34" charset="0"/>
              </a:rPr>
              <a:t>EMP E3 preceded by EMP E1/E2 which could have already compromised Command and Control/Protection Systems </a:t>
            </a:r>
          </a:p>
          <a:p>
            <a:pPr>
              <a:spcBef>
                <a:spcPts val="1000"/>
              </a:spcBef>
              <a:buClr>
                <a:schemeClr val="accent1"/>
              </a:buClr>
              <a:buSzPct val="80000"/>
            </a:pPr>
            <a:endParaRPr lang="en-US" sz="6200" dirty="0">
              <a:latin typeface="Arial" panose="020B0604020202020204" pitchFamily="34" charset="0"/>
              <a:cs typeface="Arial" panose="020B0604020202020204" pitchFamily="34" charset="0"/>
            </a:endParaRPr>
          </a:p>
          <a:p>
            <a:pPr>
              <a:spcBef>
                <a:spcPts val="1000"/>
              </a:spcBef>
              <a:buClr>
                <a:schemeClr val="accent1"/>
              </a:buClr>
              <a:buSzPct val="80000"/>
            </a:pPr>
            <a:r>
              <a:rPr lang="en-US" sz="6200" dirty="0">
                <a:latin typeface="Arial" panose="020B0604020202020204" pitchFamily="34" charset="0"/>
                <a:cs typeface="Arial" panose="020B0604020202020204" pitchFamily="34" charset="0"/>
              </a:rPr>
              <a:t>EMP has severe Electric Fields which could also put Circuit Breakers at risk</a:t>
            </a:r>
          </a:p>
          <a:p>
            <a:pPr>
              <a:spcBef>
                <a:spcPts val="1000"/>
              </a:spcBef>
              <a:buClr>
                <a:schemeClr val="accent1"/>
              </a:buClr>
              <a:buSzPct val="80000"/>
            </a:pPr>
            <a:endParaRPr lang="en-US" sz="5900" dirty="0">
              <a:solidFill>
                <a:schemeClr val="bg1"/>
              </a:solidFill>
              <a:latin typeface="Arial" panose="020B0604020202020204" pitchFamily="34" charset="0"/>
              <a:cs typeface="Arial" panose="020B0604020202020204" pitchFamily="34" charset="0"/>
            </a:endParaRPr>
          </a:p>
          <a:p>
            <a:pPr>
              <a:spcBef>
                <a:spcPts val="1000"/>
              </a:spcBef>
              <a:buClr>
                <a:schemeClr val="accent1"/>
              </a:buClr>
              <a:buSzPct val="80000"/>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a:p>
            <a:pPr>
              <a:spcBef>
                <a:spcPts val="1000"/>
              </a:spcBef>
              <a:buClr>
                <a:schemeClr val="accent1"/>
              </a:buClr>
              <a:buSzPct val="80000"/>
              <a:buFont typeface="Wingdings 3" charset="2"/>
              <a:buChar char=""/>
            </a:pPr>
            <a:endParaRPr lang="en-US" dirty="0">
              <a:solidFill>
                <a:schemeClr val="bg1"/>
              </a:solidFill>
            </a:endParaRPr>
          </a:p>
        </p:txBody>
      </p:sp>
      <p:sp>
        <p:nvSpPr>
          <p:cNvPr id="5" name="Rectangle 4"/>
          <p:cNvSpPr/>
          <p:nvPr/>
        </p:nvSpPr>
        <p:spPr>
          <a:xfrm>
            <a:off x="5176866" y="840139"/>
            <a:ext cx="4133472"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p:txBody>
      </p:sp>
      <p:pic>
        <p:nvPicPr>
          <p:cNvPr id="3" name="Audio 2">
            <a:hlinkClick r:id="" action="ppaction://media"/>
            <a:extLst>
              <a:ext uri="{FF2B5EF4-FFF2-40B4-BE49-F238E27FC236}">
                <a16:creationId xmlns:a16="http://schemas.microsoft.com/office/drawing/2014/main" id="{2D8B4B8D-FCE3-403F-93AD-DE1913AB15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8099070"/>
      </p:ext>
    </p:extLst>
  </p:cSld>
  <p:clrMapOvr>
    <a:masterClrMapping/>
  </p:clrMapOvr>
  <p:transition advTm="56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4" name="Straight Connector 33">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5" name="Rectangle 44">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9247" y="970038"/>
            <a:ext cx="7648121" cy="1099457"/>
          </a:xfrm>
          <a:prstGeom prst="rect">
            <a:avLst/>
          </a:prstGeom>
        </p:spPr>
        <p:txBody>
          <a:bodyPr vert="horz" lIns="91440" tIns="45720" rIns="91440" bIns="45720" rtlCol="0" anchor="t">
            <a:normAutofit/>
          </a:bodyPr>
          <a:lstStyle/>
          <a:p>
            <a:pPr>
              <a:spcBef>
                <a:spcPct val="0"/>
              </a:spcBef>
              <a:spcAft>
                <a:spcPts val="600"/>
              </a:spcAft>
            </a:pPr>
            <a:r>
              <a:rPr lang="en-US" sz="3700" b="1" i="1" dirty="0">
                <a:solidFill>
                  <a:schemeClr val="accent2">
                    <a:lumMod val="60000"/>
                    <a:lumOff val="40000"/>
                  </a:schemeClr>
                </a:solidFill>
                <a:latin typeface="+mj-lt"/>
                <a:ea typeface="+mj-ea"/>
                <a:cs typeface="+mj-cs"/>
              </a:rPr>
              <a:t>Transformer</a:t>
            </a:r>
            <a:r>
              <a:rPr lang="en-US" sz="3700" b="1" i="1" dirty="0">
                <a:solidFill>
                  <a:schemeClr val="accent1"/>
                </a:solidFill>
                <a:latin typeface="+mj-lt"/>
                <a:ea typeface="+mj-ea"/>
                <a:cs typeface="+mj-cs"/>
              </a:rPr>
              <a:t> </a:t>
            </a:r>
            <a:r>
              <a:rPr lang="en-US" sz="3700" b="1" i="1" dirty="0">
                <a:solidFill>
                  <a:schemeClr val="accent2">
                    <a:lumMod val="60000"/>
                    <a:lumOff val="40000"/>
                  </a:schemeClr>
                </a:solidFill>
                <a:latin typeface="+mj-lt"/>
                <a:ea typeface="+mj-ea"/>
                <a:cs typeface="+mj-cs"/>
              </a:rPr>
              <a:t>Resilience</a:t>
            </a:r>
            <a:r>
              <a:rPr lang="en-US" sz="3700" b="1" i="1" dirty="0">
                <a:solidFill>
                  <a:schemeClr val="accent1"/>
                </a:solidFill>
                <a:latin typeface="+mj-lt"/>
                <a:ea typeface="+mj-ea"/>
                <a:cs typeface="+mj-cs"/>
              </a:rPr>
              <a:t> </a:t>
            </a:r>
          </a:p>
        </p:txBody>
      </p:sp>
      <p:sp>
        <p:nvSpPr>
          <p:cNvPr id="47" name="Isosceles Triangle 46">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p:cNvSpPr/>
          <p:nvPr/>
        </p:nvSpPr>
        <p:spPr>
          <a:xfrm>
            <a:off x="4587063" y="609601"/>
            <a:ext cx="4133472"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dirty="0">
              <a:solidFill>
                <a:srgbClr val="FFFFFF"/>
              </a:solidFill>
            </a:endParaRPr>
          </a:p>
        </p:txBody>
      </p:sp>
      <p:graphicFrame>
        <p:nvGraphicFramePr>
          <p:cNvPr id="29" name="TextBox 26">
            <a:extLst>
              <a:ext uri="{FF2B5EF4-FFF2-40B4-BE49-F238E27FC236}">
                <a16:creationId xmlns:a16="http://schemas.microsoft.com/office/drawing/2014/main" id="{72457DC0-A2A4-4B15-B16D-4CA291325CFC}"/>
              </a:ext>
            </a:extLst>
          </p:cNvPr>
          <p:cNvGraphicFramePr/>
          <p:nvPr>
            <p:extLst>
              <p:ext uri="{D42A27DB-BD31-4B8C-83A1-F6EECF244321}">
                <p14:modId xmlns:p14="http://schemas.microsoft.com/office/powerpoint/2010/main" val="2971246986"/>
              </p:ext>
            </p:extLst>
          </p:nvPr>
        </p:nvGraphicFramePr>
        <p:xfrm>
          <a:off x="919328" y="2833077"/>
          <a:ext cx="6758569" cy="3458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309337E6-071A-49E9-8C02-57F816C8A6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0610480"/>
      </p:ext>
    </p:extLst>
  </p:cSld>
  <p:clrMapOvr>
    <a:masterClrMapping/>
  </p:clrMapOvr>
  <p:transition advTm="22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4" name="Straight Connector 33">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5" name="Rectangle 44">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D65B06-9D10-4DBB-B7D9-A2BDD0F2FFE4}"/>
              </a:ext>
            </a:extLst>
          </p:cNvPr>
          <p:cNvSpPr/>
          <p:nvPr/>
        </p:nvSpPr>
        <p:spPr>
          <a:xfrm>
            <a:off x="965199" y="609600"/>
            <a:ext cx="7648121" cy="1099457"/>
          </a:xfrm>
          <a:prstGeom prst="rect">
            <a:avLst/>
          </a:prstGeom>
        </p:spPr>
        <p:txBody>
          <a:bodyPr vert="horz" lIns="91440" tIns="45720" rIns="91440" bIns="45720" rtlCol="0" anchor="t">
            <a:normAutofit/>
          </a:bodyPr>
          <a:lstStyle/>
          <a:p>
            <a:pPr>
              <a:spcBef>
                <a:spcPct val="0"/>
              </a:spcBef>
              <a:spcAft>
                <a:spcPts val="600"/>
              </a:spcAft>
            </a:pPr>
            <a:r>
              <a:rPr lang="en-US" sz="3600" b="1" i="1" dirty="0">
                <a:solidFill>
                  <a:schemeClr val="accent2">
                    <a:lumMod val="60000"/>
                    <a:lumOff val="40000"/>
                  </a:schemeClr>
                </a:solidFill>
                <a:latin typeface="+mj-lt"/>
                <a:ea typeface="+mj-ea"/>
                <a:cs typeface="+mj-cs"/>
              </a:rPr>
              <a:t>Transformer Resilience </a:t>
            </a:r>
          </a:p>
        </p:txBody>
      </p:sp>
      <p:sp>
        <p:nvSpPr>
          <p:cNvPr id="47" name="Isosceles Triangle 46">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9" name="TextBox 26">
            <a:extLst>
              <a:ext uri="{FF2B5EF4-FFF2-40B4-BE49-F238E27FC236}">
                <a16:creationId xmlns:a16="http://schemas.microsoft.com/office/drawing/2014/main" id="{B7AEC1F2-5F9D-41EF-8B24-180C24FF2946}"/>
              </a:ext>
            </a:extLst>
          </p:cNvPr>
          <p:cNvGraphicFramePr/>
          <p:nvPr>
            <p:extLst>
              <p:ext uri="{D42A27DB-BD31-4B8C-83A1-F6EECF244321}">
                <p14:modId xmlns:p14="http://schemas.microsoft.com/office/powerpoint/2010/main" val="3613439687"/>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F6F6A65D-DBA4-471F-874D-A944CCFAC9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3542163"/>
      </p:ext>
    </p:extLst>
  </p:cSld>
  <p:clrMapOvr>
    <a:masterClrMapping/>
  </p:clrMapOvr>
  <p:transition advTm="29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5603</TotalTime>
  <Words>2106</Words>
  <Application>Microsoft Office PowerPoint</Application>
  <PresentationFormat>On-screen Show (4:3)</PresentationFormat>
  <Paragraphs>242</Paragraphs>
  <Slides>44</Slides>
  <Notes>23</Notes>
  <HiddenSlides>0</HiddenSlides>
  <MMClips>43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Times New Roman</vt:lpstr>
      <vt:lpstr>Trebuchet MS</vt:lpstr>
      <vt:lpstr>Trebuchet MS (Body)</vt:lpstr>
      <vt:lpstr>Wingdings</vt:lpstr>
      <vt:lpstr>Wingdings 3</vt:lpstr>
      <vt:lpstr>Facet</vt:lpstr>
      <vt:lpstr>PowerPoint Presentation</vt:lpstr>
      <vt:lpstr>PowerPoint Presentation</vt:lpstr>
      <vt:lpstr>PowerPoint Presentation</vt:lpstr>
      <vt:lpstr>Surge Arrester of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Grid Security </vt:lpstr>
      <vt:lpstr>The Critical Importance of GIC Suppression </vt:lpstr>
      <vt:lpstr>PowerPoint Presentation</vt:lpstr>
      <vt:lpstr>PowerPoint Presentation</vt:lpstr>
      <vt:lpstr>PowerPoint Presentation</vt:lpstr>
      <vt:lpstr>PowerPoint Presentation</vt:lpstr>
      <vt:lpstr>Need for a Cost-Effective     GIC Mitigation</vt:lpstr>
      <vt:lpstr>Electric Utility Systems and                    Practices</vt:lpstr>
      <vt:lpstr>Electric Utility Systems and                 Practices</vt:lpstr>
      <vt:lpstr>Electric Utility Systems and                  Practices</vt:lpstr>
      <vt:lpstr>Advanced Technology for SA in the Distribution Class </vt:lpstr>
      <vt:lpstr>Advanced Technology for SA in the Distribution Class </vt:lpstr>
      <vt:lpstr>Resilient Grids’ R&amp;D </vt:lpstr>
      <vt:lpstr>Scope of  Resilient    Grids’ R&amp;D  </vt:lpstr>
      <vt:lpstr>Scope of     Resilient   Grids’ R&amp;D   </vt:lpstr>
      <vt:lpstr>PowerPoint Presentation</vt:lpstr>
      <vt:lpstr>Neutral Blocking Device                 Concepts</vt:lpstr>
      <vt:lpstr>Resistive Means for GIC                 Control</vt:lpstr>
      <vt:lpstr>PowerPoint Presentation</vt:lpstr>
      <vt:lpstr>PowerPoint Presentation</vt:lpstr>
      <vt:lpstr>PowerPoint Presentation</vt:lpstr>
      <vt:lpstr>PowerPoint Presentation</vt:lpstr>
      <vt:lpstr>PowerPoint Presentation</vt:lpstr>
      <vt:lpstr>Arcing-ground  Inception/Evolution (surge)</vt:lpstr>
      <vt:lpstr>PowerPoint Presentation</vt:lpstr>
      <vt:lpstr>PowerPoint Presentation</vt:lpstr>
      <vt:lpstr>Regular SLGF with SA in        Valve-Relief Mode </vt:lpstr>
      <vt:lpstr>PowerPoint Presentation</vt:lpstr>
      <vt:lpstr>   Conclusions</vt:lpstr>
      <vt:lpstr>      Conclusions</vt:lpstr>
      <vt:lpstr>       Conclusions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Ramirez</dc:creator>
  <cp:lastModifiedBy>Alberto Ramirez</cp:lastModifiedBy>
  <cp:revision>495</cp:revision>
  <dcterms:created xsi:type="dcterms:W3CDTF">2021-01-10T15:52:03Z</dcterms:created>
  <dcterms:modified xsi:type="dcterms:W3CDTF">2021-11-30T14:15:38Z</dcterms:modified>
</cp:coreProperties>
</file>